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7"/>
  </p:notes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292" r:id="rId23"/>
    <p:sldId id="313" r:id="rId24"/>
    <p:sldId id="314" r:id="rId25"/>
    <p:sldId id="26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Алгебра </a:t>
            </a:r>
            <a:r>
              <a:rPr lang="ru-RU" dirty="0" smtClean="0"/>
              <a:t>логики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Основные </a:t>
            </a:r>
            <a:r>
              <a:rPr lang="ru-RU" dirty="0" smtClean="0"/>
              <a:t>логические операции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Высказывание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857760"/>
            <a:ext cx="8229600" cy="15430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 математической логике рассматриваются </a:t>
            </a:r>
            <a:r>
              <a:rPr lang="ru-RU" b="1" dirty="0" smtClean="0"/>
              <a:t>предикаты (</a:t>
            </a:r>
            <a:r>
              <a:rPr lang="ru-RU" dirty="0" smtClean="0"/>
              <a:t>функциональные </a:t>
            </a:r>
            <a:r>
              <a:rPr lang="ru-RU" dirty="0" smtClean="0"/>
              <a:t>зависимости от неопределенных </a:t>
            </a:r>
            <a:r>
              <a:rPr lang="ru-RU" dirty="0" smtClean="0"/>
              <a:t>понятий, </a:t>
            </a:r>
            <a:r>
              <a:rPr lang="ru-RU" dirty="0" smtClean="0"/>
              <a:t>которые можно сравнить с переменными в </a:t>
            </a:r>
            <a:r>
              <a:rPr lang="ru-RU" dirty="0" smtClean="0"/>
              <a:t>уравнении).</a:t>
            </a:r>
            <a:endParaRPr lang="ru-RU" dirty="0" smtClean="0"/>
          </a:p>
        </p:txBody>
      </p:sp>
      <p:grpSp>
        <p:nvGrpSpPr>
          <p:cNvPr id="4" name="Группа 3"/>
          <p:cNvGrpSpPr/>
          <p:nvPr/>
        </p:nvGrpSpPr>
        <p:grpSpPr>
          <a:xfrm>
            <a:off x="428596" y="1643050"/>
            <a:ext cx="8143932" cy="2643206"/>
            <a:chOff x="428596" y="1643050"/>
            <a:chExt cx="8143932" cy="264320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71472" y="1643050"/>
              <a:ext cx="3714776" cy="64294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Простое</a:t>
              </a:r>
              <a:endParaRPr lang="ru-RU" sz="2400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714876" y="1643050"/>
              <a:ext cx="3714776" cy="64294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Составное</a:t>
              </a:r>
              <a:endParaRPr lang="ru-RU" sz="2400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28596" y="2428868"/>
              <a:ext cx="3929090" cy="18573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высказывание, </a:t>
              </a:r>
              <a:r>
                <a:rPr lang="ru-RU" dirty="0" smtClean="0"/>
                <a:t>в том случае, если </a:t>
              </a:r>
              <a:r>
                <a:rPr lang="ru-RU" dirty="0" smtClean="0"/>
                <a:t>никакая его часть сама не является высказыванием. 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643438" y="2428868"/>
              <a:ext cx="3929090" cy="18573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высказывание, </a:t>
              </a:r>
              <a:r>
                <a:rPr lang="ru-RU" dirty="0" smtClean="0"/>
                <a:t>состоящее из простых </a:t>
              </a:r>
              <a:r>
                <a:rPr lang="ru-RU" dirty="0" smtClean="0"/>
                <a:t>высказываний</a:t>
              </a:r>
              <a:r>
                <a:rPr lang="ru-RU" i="1" dirty="0" smtClean="0"/>
                <a:t>.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Высказывание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35782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предикатах первого порядка один из терминов является неопределенным понятием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</a:t>
            </a:r>
            <a:r>
              <a:rPr lang="ru-RU" dirty="0" smtClean="0"/>
              <a:t>например, </a:t>
            </a:r>
            <a:r>
              <a:rPr lang="ru-RU" i="1" dirty="0" smtClean="0"/>
              <a:t>«</a:t>
            </a:r>
            <a:r>
              <a:rPr lang="ru-RU" i="1" dirty="0" err="1" smtClean="0"/>
              <a:t>х</a:t>
            </a:r>
            <a:r>
              <a:rPr lang="ru-RU" i="1" dirty="0" smtClean="0"/>
              <a:t> </a:t>
            </a:r>
            <a:r>
              <a:rPr lang="ru-RU" dirty="0" smtClean="0"/>
              <a:t>— человек»).</a:t>
            </a:r>
          </a:p>
          <a:p>
            <a:r>
              <a:rPr lang="ru-RU" dirty="0" smtClean="0"/>
              <a:t>В предикатах второго порядка два термина не определены (например, </a:t>
            </a:r>
            <a:r>
              <a:rPr lang="ru-RU" i="1" dirty="0" smtClean="0"/>
              <a:t>«</a:t>
            </a:r>
            <a:r>
              <a:rPr lang="ru-RU" i="1" dirty="0" err="1" smtClean="0"/>
              <a:t>х</a:t>
            </a:r>
            <a:r>
              <a:rPr lang="ru-RU" i="1" dirty="0" smtClean="0"/>
              <a:t> </a:t>
            </a:r>
            <a:r>
              <a:rPr lang="ru-RU" dirty="0" smtClean="0"/>
              <a:t>любит </a:t>
            </a:r>
            <a:r>
              <a:rPr lang="ru-RU" i="1" dirty="0" smtClean="0"/>
              <a:t>у</a:t>
            </a:r>
            <a:r>
              <a:rPr lang="ru-RU" i="1" dirty="0" smtClean="0"/>
              <a:t>»). 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предикатах третьего порядка неопределенны три термина (например, «</a:t>
            </a:r>
            <a:r>
              <a:rPr lang="en-US" dirty="0" smtClean="0"/>
              <a:t>z</a:t>
            </a:r>
            <a:r>
              <a:rPr lang="ru-RU" dirty="0" smtClean="0"/>
              <a:t> — сын </a:t>
            </a:r>
            <a:r>
              <a:rPr lang="ru-RU" i="1" dirty="0" err="1" smtClean="0"/>
              <a:t>х</a:t>
            </a:r>
            <a:r>
              <a:rPr lang="ru-RU" dirty="0" smtClean="0"/>
              <a:t> и </a:t>
            </a:r>
            <a:r>
              <a:rPr lang="en-US" i="1" dirty="0" smtClean="0"/>
              <a:t>y</a:t>
            </a:r>
            <a:r>
              <a:rPr lang="ru-RU" dirty="0" smtClean="0"/>
              <a:t>»).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Преобразуем рассмотренные </a:t>
            </a:r>
            <a:r>
              <a:rPr lang="ru-RU" dirty="0" smtClean="0"/>
              <a:t>предикаты </a:t>
            </a:r>
            <a:r>
              <a:rPr lang="ru-RU" dirty="0" smtClean="0"/>
              <a:t>в высказывания путем подстановки вместо переменных соответствующих понятий: </a:t>
            </a:r>
            <a:r>
              <a:rPr lang="ru-RU" i="1" dirty="0" err="1" smtClean="0"/>
              <a:t>х</a:t>
            </a:r>
            <a:r>
              <a:rPr lang="ru-RU" i="1" dirty="0" smtClean="0"/>
              <a:t> </a:t>
            </a:r>
            <a:r>
              <a:rPr lang="ru-RU" dirty="0" smtClean="0"/>
              <a:t>= «Сократ», </a:t>
            </a:r>
            <a:r>
              <a:rPr lang="ru-RU" i="1" dirty="0" smtClean="0"/>
              <a:t>у </a:t>
            </a:r>
            <a:r>
              <a:rPr lang="ru-RU" dirty="0" smtClean="0"/>
              <a:t>= «Ксантиппа», </a:t>
            </a:r>
            <a:r>
              <a:rPr lang="ru-RU" i="1" dirty="0" err="1" smtClean="0"/>
              <a:t>z</a:t>
            </a:r>
            <a:r>
              <a:rPr lang="ru-RU" i="1" dirty="0" smtClean="0"/>
              <a:t> </a:t>
            </a:r>
            <a:r>
              <a:rPr lang="ru-RU" dirty="0" smtClean="0"/>
              <a:t>= «</a:t>
            </a:r>
            <a:r>
              <a:rPr lang="ru-RU" dirty="0" err="1" smtClean="0"/>
              <a:t>Софрониск</a:t>
            </a:r>
            <a:r>
              <a:rPr lang="ru-RU" dirty="0" smtClean="0"/>
              <a:t>».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Получим </a:t>
            </a:r>
            <a:r>
              <a:rPr lang="ru-RU" dirty="0" smtClean="0"/>
              <a:t>высказывания:</a:t>
            </a:r>
          </a:p>
          <a:p>
            <a:r>
              <a:rPr lang="ru-RU" dirty="0" smtClean="0"/>
              <a:t>«Сократ — человек»;</a:t>
            </a:r>
          </a:p>
          <a:p>
            <a:r>
              <a:rPr lang="ru-RU" dirty="0" smtClean="0"/>
              <a:t>«Ксантиппа любит Сократа»;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Софрониск</a:t>
            </a:r>
            <a:r>
              <a:rPr lang="ru-RU" dirty="0" smtClean="0"/>
              <a:t> — сын Сократа и Ксантиппы</a:t>
            </a:r>
            <a:r>
              <a:rPr lang="ru-RU" dirty="0" smtClean="0"/>
              <a:t>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Умозаключение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714488"/>
            <a:ext cx="278608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дедуктивные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78" y="1714488"/>
            <a:ext cx="278608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индуктивные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1714488"/>
            <a:ext cx="278608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 аналогии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2643182"/>
            <a:ext cx="2786082" cy="40719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рассуждения ведутся от общего к </a:t>
            </a:r>
            <a:r>
              <a:rPr lang="ru-RU" dirty="0" smtClean="0"/>
              <a:t>частному</a:t>
            </a:r>
            <a:r>
              <a:rPr lang="ru-RU" dirty="0" smtClean="0"/>
              <a:t>:</a:t>
            </a:r>
            <a:endParaRPr lang="ru-RU" dirty="0" smtClean="0"/>
          </a:p>
          <a:p>
            <a:pPr algn="ctr"/>
            <a:r>
              <a:rPr lang="ru-RU" dirty="0" smtClean="0"/>
              <a:t>из </a:t>
            </a:r>
            <a:r>
              <a:rPr lang="ru-RU" dirty="0" smtClean="0"/>
              <a:t>двух суждений: </a:t>
            </a:r>
            <a:endParaRPr lang="ru-RU" dirty="0" smtClean="0"/>
          </a:p>
          <a:p>
            <a:pPr algn="ctr"/>
            <a:r>
              <a:rPr lang="ru-RU" dirty="0" smtClean="0"/>
              <a:t>«</a:t>
            </a:r>
            <a:r>
              <a:rPr lang="ru-RU" dirty="0" smtClean="0"/>
              <a:t>Все металлы электропроводны» </a:t>
            </a:r>
            <a:endParaRPr lang="ru-RU" dirty="0" smtClean="0"/>
          </a:p>
          <a:p>
            <a:pPr algn="ctr"/>
            <a:r>
              <a:rPr lang="ru-RU" dirty="0" smtClean="0"/>
              <a:t>и </a:t>
            </a:r>
            <a:r>
              <a:rPr lang="ru-RU" dirty="0" smtClean="0"/>
              <a:t>«Ртуть является металлом» </a:t>
            </a:r>
            <a:endParaRPr lang="ru-RU" dirty="0" smtClean="0"/>
          </a:p>
          <a:p>
            <a:pPr algn="ctr"/>
            <a:r>
              <a:rPr lang="ru-RU" dirty="0" smtClean="0"/>
              <a:t>путем </a:t>
            </a:r>
            <a:r>
              <a:rPr lang="ru-RU" dirty="0" smtClean="0"/>
              <a:t>умозаключения можно сделать вывод: «Ртуть электропроводна».</a:t>
            </a:r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43636" y="2643182"/>
            <a:ext cx="2786082" cy="40719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движение мысли от общности одних свойств и отношений у сравниваемых предметов </a:t>
            </a:r>
            <a:r>
              <a:rPr lang="ru-RU" dirty="0" smtClean="0"/>
              <a:t>к </a:t>
            </a:r>
            <a:r>
              <a:rPr lang="ru-RU" dirty="0" smtClean="0"/>
              <a:t>общности других </a:t>
            </a:r>
            <a:r>
              <a:rPr lang="ru-RU" dirty="0" smtClean="0"/>
              <a:t>свойств:</a:t>
            </a:r>
          </a:p>
          <a:p>
            <a:pPr algn="ctr"/>
            <a:r>
              <a:rPr lang="ru-RU" dirty="0" smtClean="0"/>
              <a:t>химический </a:t>
            </a:r>
            <a:r>
              <a:rPr lang="ru-RU" dirty="0" smtClean="0"/>
              <a:t>состав Солнца и Земли </a:t>
            </a:r>
            <a:r>
              <a:rPr lang="ru-RU" dirty="0" smtClean="0"/>
              <a:t>сходен, </a:t>
            </a:r>
            <a:r>
              <a:rPr lang="ru-RU" dirty="0" smtClean="0"/>
              <a:t>поэтому, когда на Солнце обнаружили неизвестный </a:t>
            </a:r>
            <a:r>
              <a:rPr lang="ru-RU" dirty="0" smtClean="0"/>
              <a:t>химический </a:t>
            </a:r>
            <a:r>
              <a:rPr lang="ru-RU" dirty="0" smtClean="0"/>
              <a:t>элемент гелий, то </a:t>
            </a:r>
            <a:r>
              <a:rPr lang="ru-RU" dirty="0" smtClean="0"/>
              <a:t>заключили</a:t>
            </a:r>
            <a:r>
              <a:rPr lang="ru-RU" dirty="0" smtClean="0"/>
              <a:t>: такой элемент есть и на Земле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4678" y="2643182"/>
            <a:ext cx="2786082" cy="40719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рассуждения ведутся от частного к </a:t>
            </a:r>
            <a:r>
              <a:rPr lang="ru-RU" dirty="0" smtClean="0"/>
              <a:t>общему: установив</a:t>
            </a:r>
            <a:r>
              <a:rPr lang="ru-RU" dirty="0" smtClean="0"/>
              <a:t>, что отдельные металлы </a:t>
            </a:r>
            <a:r>
              <a:rPr lang="ru-RU" dirty="0" smtClean="0"/>
              <a:t> (железо</a:t>
            </a:r>
            <a:r>
              <a:rPr lang="ru-RU" dirty="0" smtClean="0"/>
              <a:t>, медь, цинк, </a:t>
            </a:r>
            <a:r>
              <a:rPr lang="ru-RU" dirty="0" smtClean="0"/>
              <a:t>алюминий) </a:t>
            </a:r>
            <a:r>
              <a:rPr lang="ru-RU" dirty="0" smtClean="0"/>
              <a:t>обладают свойством электропроводности, можно сделать вывод, что все металлы электропроводны.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876"/>
            <a:ext cx="8715436" cy="307183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Доказательство по </a:t>
            </a:r>
            <a:r>
              <a:rPr lang="ru-RU" dirty="0" smtClean="0"/>
              <a:t>логической </a:t>
            </a:r>
            <a:r>
              <a:rPr lang="ru-RU" dirty="0" smtClean="0"/>
              <a:t>форме не отличается от умозаключения.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Однако</a:t>
            </a:r>
            <a:r>
              <a:rPr lang="ru-RU" dirty="0" smtClean="0"/>
              <a:t>, если в умозаключении заранее исходят из истинности посылок и следят только за правильностью логического вывода, в доказательстве подвергается логической проверке истинность самих посылок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Например, суждение </a:t>
            </a:r>
            <a:r>
              <a:rPr lang="ru-RU" dirty="0" smtClean="0"/>
              <a:t>«Все углы треугольника равны», </a:t>
            </a:r>
            <a:r>
              <a:rPr lang="ru-RU" dirty="0" smtClean="0"/>
              <a:t>мы </a:t>
            </a:r>
            <a:r>
              <a:rPr lang="ru-RU" dirty="0" smtClean="0"/>
              <a:t>можем путем умозаключения доказать, что в этом случае справедливо суждение «Этот треугольник равносторонний».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571612"/>
            <a:ext cx="8786874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Доказательство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это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мыслительный процесс, направленный на подтверждение или опровержение какого-либо положения посредством других несомненных, ранее обоснованных доводов.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Алгебра </a:t>
            </a:r>
            <a:r>
              <a:rPr lang="ru-RU" dirty="0" smtClean="0"/>
              <a:t>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715436" cy="50006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Алгебра в широком </a:t>
            </a:r>
            <a:r>
              <a:rPr lang="ru-RU" dirty="0" smtClean="0"/>
              <a:t>смысле — </a:t>
            </a:r>
            <a:r>
              <a:rPr lang="ru-RU" dirty="0" smtClean="0"/>
              <a:t>наука об общих операциях, аналогичных сложению и умножению, которые могут выполняться над различными математическими </a:t>
            </a:r>
            <a:r>
              <a:rPr lang="ru-RU" dirty="0" smtClean="0"/>
              <a:t>объектами (переменные, функции, множества).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Объектами </a:t>
            </a:r>
            <a:r>
              <a:rPr lang="ru-RU" dirty="0" smtClean="0"/>
              <a:t>алгебры логики являются высказывания.</a:t>
            </a:r>
          </a:p>
          <a:p>
            <a:pPr>
              <a:buNone/>
            </a:pPr>
            <a:r>
              <a:rPr lang="ru-RU" dirty="0" smtClean="0"/>
              <a:t>Алгебра логики отвлекается от смысловой содержательности высказываний. </a:t>
            </a:r>
            <a:r>
              <a:rPr lang="ru-RU" dirty="0" smtClean="0"/>
              <a:t>Важно только определение истинно </a:t>
            </a:r>
            <a:r>
              <a:rPr lang="ru-RU" dirty="0" smtClean="0"/>
              <a:t>или ложно данное высказывание, что дает возможность определять истинность или ложность составных высказываний алгебраическими методами.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Логические переменные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21494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алгебре логики высказывания обозначаются </a:t>
            </a:r>
            <a:r>
              <a:rPr lang="ru-RU" b="1" dirty="0" smtClean="0"/>
              <a:t>именами логических переменных, </a:t>
            </a:r>
            <a:r>
              <a:rPr lang="ru-RU" dirty="0" smtClean="0"/>
              <a:t>которые могут принимать лишь два значения: «истина» (1) и «ложь» (0).</a:t>
            </a:r>
          </a:p>
          <a:p>
            <a:pPr>
              <a:buNone/>
            </a:pPr>
            <a:r>
              <a:rPr lang="ru-RU" dirty="0" smtClean="0"/>
              <a:t>Например,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 — «Два умножить на два равно четырем».</a:t>
            </a:r>
          </a:p>
          <a:p>
            <a:pPr>
              <a:buNone/>
            </a:pPr>
            <a:r>
              <a:rPr lang="ru-RU" i="1" dirty="0" smtClean="0"/>
              <a:t>В </a:t>
            </a:r>
            <a:r>
              <a:rPr lang="ru-RU" dirty="0" smtClean="0"/>
              <a:t>— «Два умножить на два равно пяти».</a:t>
            </a:r>
          </a:p>
          <a:p>
            <a:pPr>
              <a:buNone/>
            </a:pPr>
            <a:r>
              <a:rPr lang="ru-RU" dirty="0" smtClean="0"/>
              <a:t>Первое высказывание истинно (А = 1), а второе ложно </a:t>
            </a:r>
            <a:r>
              <a:rPr lang="ru-RU" i="1" dirty="0" smtClean="0"/>
              <a:t>(В = 0).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Составные высказывания на естественном языке образуются с помощью связок «и», «или», «не», которые в алгебре логики заменяются на логические операции.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Логические </a:t>
            </a:r>
            <a:r>
              <a:rPr lang="ru-RU" dirty="0" smtClean="0"/>
              <a:t>операции задаются таблицами истинности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умножение (конъюнкция)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714620"/>
            <a:ext cx="8715436" cy="392909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Составное высказывание, образованное в результате </a:t>
            </a:r>
            <a:r>
              <a:rPr lang="ru-RU" b="1" dirty="0" smtClean="0"/>
              <a:t>операции логического умножения (конъюнкции), </a:t>
            </a:r>
            <a:r>
              <a:rPr lang="ru-RU" dirty="0" smtClean="0"/>
              <a:t>истинно тогда и только тогда, когда истинны все входящие в него простые высказывания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1) «2 </a:t>
            </a:r>
            <a:r>
              <a:rPr lang="ru-RU" dirty="0" err="1" smtClean="0"/>
              <a:t>х</a:t>
            </a:r>
            <a:r>
              <a:rPr lang="ru-RU" dirty="0" smtClean="0"/>
              <a:t> 2 = 5 и 3 </a:t>
            </a:r>
            <a:r>
              <a:rPr lang="ru-RU" dirty="0" err="1" smtClean="0"/>
              <a:t>х</a:t>
            </a:r>
            <a:r>
              <a:rPr lang="ru-RU" dirty="0" smtClean="0"/>
              <a:t> 3 = 10»;</a:t>
            </a:r>
          </a:p>
          <a:p>
            <a:pPr>
              <a:buNone/>
            </a:pPr>
            <a:r>
              <a:rPr lang="ru-RU" dirty="0" smtClean="0"/>
              <a:t>2) «2 </a:t>
            </a:r>
            <a:r>
              <a:rPr lang="ru-RU" dirty="0" err="1" smtClean="0"/>
              <a:t>х</a:t>
            </a:r>
            <a:r>
              <a:rPr lang="ru-RU" dirty="0" smtClean="0"/>
              <a:t> 2 =</a:t>
            </a:r>
            <a:r>
              <a:rPr lang="ru-RU" dirty="0" smtClean="0"/>
              <a:t> </a:t>
            </a:r>
            <a:r>
              <a:rPr lang="ru-RU" i="1" dirty="0" smtClean="0"/>
              <a:t>6 </a:t>
            </a:r>
            <a:r>
              <a:rPr lang="ru-RU" dirty="0" smtClean="0"/>
              <a:t>и 3 </a:t>
            </a:r>
            <a:r>
              <a:rPr lang="ru-RU" dirty="0" err="1" smtClean="0"/>
              <a:t>х</a:t>
            </a:r>
            <a:r>
              <a:rPr lang="ru-RU" dirty="0" smtClean="0"/>
              <a:t> 3 = 9»;</a:t>
            </a:r>
          </a:p>
          <a:p>
            <a:pPr>
              <a:buNone/>
            </a:pPr>
            <a:r>
              <a:rPr lang="ru-RU" dirty="0" smtClean="0"/>
              <a:t>3) «2 </a:t>
            </a:r>
            <a:r>
              <a:rPr lang="ru-RU" dirty="0" err="1" smtClean="0"/>
              <a:t>х</a:t>
            </a:r>
            <a:r>
              <a:rPr lang="ru-RU" dirty="0" smtClean="0"/>
              <a:t> 2 </a:t>
            </a:r>
            <a:r>
              <a:rPr lang="ru-RU" dirty="0" smtClean="0"/>
              <a:t>= </a:t>
            </a:r>
            <a:r>
              <a:rPr lang="ru-RU" dirty="0" smtClean="0"/>
              <a:t>4 и 3 </a:t>
            </a:r>
            <a:r>
              <a:rPr lang="ru-RU" dirty="0" err="1" smtClean="0"/>
              <a:t>х</a:t>
            </a:r>
            <a:r>
              <a:rPr lang="ru-RU" dirty="0" smtClean="0"/>
              <a:t> 3 </a:t>
            </a:r>
            <a:r>
              <a:rPr lang="ru-RU" dirty="0" smtClean="0"/>
              <a:t>= </a:t>
            </a:r>
            <a:r>
              <a:rPr lang="ru-RU" dirty="0" smtClean="0"/>
              <a:t>10»;</a:t>
            </a:r>
          </a:p>
          <a:p>
            <a:pPr>
              <a:buNone/>
            </a:pPr>
            <a:r>
              <a:rPr lang="ru-RU" dirty="0" smtClean="0"/>
              <a:t>4) «2 </a:t>
            </a:r>
            <a:r>
              <a:rPr lang="ru-RU" dirty="0" err="1" smtClean="0"/>
              <a:t>х</a:t>
            </a:r>
            <a:r>
              <a:rPr lang="ru-RU" dirty="0" smtClean="0"/>
              <a:t> 2 </a:t>
            </a:r>
            <a:r>
              <a:rPr lang="ru-RU" dirty="0" smtClean="0"/>
              <a:t>= </a:t>
            </a:r>
            <a:r>
              <a:rPr lang="ru-RU" dirty="0" smtClean="0"/>
              <a:t>4 и 3 </a:t>
            </a:r>
            <a:r>
              <a:rPr lang="ru-RU" dirty="0" err="1" smtClean="0"/>
              <a:t>х</a:t>
            </a:r>
            <a:r>
              <a:rPr lang="ru-RU" dirty="0" smtClean="0"/>
              <a:t> 3 </a:t>
            </a:r>
            <a:r>
              <a:rPr lang="ru-RU" dirty="0" smtClean="0"/>
              <a:t>= </a:t>
            </a:r>
            <a:r>
              <a:rPr lang="ru-RU" dirty="0" smtClean="0"/>
              <a:t>9</a:t>
            </a:r>
            <a:r>
              <a:rPr lang="ru-RU" dirty="0" smtClean="0"/>
              <a:t>».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643050"/>
            <a:ext cx="850112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Объединение двух (или нескольких) высказываний в одно с помощью союза «и»</a:t>
            </a:r>
            <a:endParaRPr 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умножение (конъюнкция)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715436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Операцию логического умножения (конъюнкцию) принято обозначать значком «&amp;» (</a:t>
            </a:r>
            <a:r>
              <a:rPr lang="ru-RU" dirty="0" err="1" smtClean="0"/>
              <a:t>амперсенд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800" b="1" dirty="0" smtClean="0"/>
              <a:t>Таблица истинности конъюнкции </a:t>
            </a:r>
            <a:endParaRPr lang="ru-RU" sz="2800" b="1" dirty="0" smtClean="0"/>
          </a:p>
          <a:p>
            <a:pPr algn="ctr">
              <a:buNone/>
            </a:pPr>
            <a:r>
              <a:rPr lang="ru-RU" sz="2800" b="1" dirty="0" smtClean="0"/>
              <a:t>(</a:t>
            </a:r>
            <a:r>
              <a:rPr lang="ru-RU" sz="2800" b="1" dirty="0" smtClean="0"/>
              <a:t>логического умножения)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78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8177" name="Object 1"/>
          <p:cNvGraphicFramePr>
            <a:graphicFrameLocks noChangeAspect="1"/>
          </p:cNvGraphicFramePr>
          <p:nvPr/>
        </p:nvGraphicFramePr>
        <p:xfrm>
          <a:off x="2928926" y="4714884"/>
          <a:ext cx="3271860" cy="1714512"/>
        </p:xfrm>
        <a:graphic>
          <a:graphicData uri="http://schemas.openxmlformats.org/presentationml/2006/ole">
            <p:oleObj spid="_x0000_s178177" name="Точечный рисунок" r:id="rId3" imgW="2180952" imgH="114285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сложение (дизъюнкция)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496"/>
            <a:ext cx="8643998" cy="37147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Составное высказывание, образованное в результате </a:t>
            </a:r>
            <a:r>
              <a:rPr lang="ru-RU" b="1" dirty="0" smtClean="0"/>
              <a:t>логического сложения (дизъюнкции), </a:t>
            </a:r>
            <a:r>
              <a:rPr lang="ru-RU" dirty="0" smtClean="0"/>
              <a:t>истинно тогда и только тогда, когда истинно хотя бы одно из входящих в него простых высказываний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) «2 </a:t>
            </a:r>
            <a:r>
              <a:rPr lang="ru-RU" dirty="0" err="1" smtClean="0"/>
              <a:t>х</a:t>
            </a:r>
            <a:r>
              <a:rPr lang="ru-RU" dirty="0" smtClean="0"/>
              <a:t> 2 = 5 или 3 </a:t>
            </a:r>
            <a:r>
              <a:rPr lang="ru-RU" dirty="0" err="1" smtClean="0"/>
              <a:t>x</a:t>
            </a:r>
            <a:r>
              <a:rPr lang="ru-RU" dirty="0" smtClean="0"/>
              <a:t> 3 = 10»;</a:t>
            </a:r>
          </a:p>
          <a:p>
            <a:pPr>
              <a:buNone/>
            </a:pPr>
            <a:r>
              <a:rPr lang="ru-RU" dirty="0" smtClean="0"/>
              <a:t>2) «2 </a:t>
            </a:r>
            <a:r>
              <a:rPr lang="ru-RU" dirty="0" err="1" smtClean="0"/>
              <a:t>х</a:t>
            </a:r>
            <a:r>
              <a:rPr lang="ru-RU" dirty="0" smtClean="0"/>
              <a:t> 2 = 5 или 3 </a:t>
            </a:r>
            <a:r>
              <a:rPr lang="ru-RU" dirty="0" err="1" smtClean="0"/>
              <a:t>x</a:t>
            </a:r>
            <a:r>
              <a:rPr lang="ru-RU" dirty="0" smtClean="0"/>
              <a:t> 3 = 9»;</a:t>
            </a:r>
          </a:p>
          <a:p>
            <a:pPr>
              <a:buNone/>
            </a:pPr>
            <a:r>
              <a:rPr lang="ru-RU" dirty="0" smtClean="0"/>
              <a:t>3) «2 </a:t>
            </a:r>
            <a:r>
              <a:rPr lang="ru-RU" dirty="0" err="1" smtClean="0"/>
              <a:t>х</a:t>
            </a:r>
            <a:r>
              <a:rPr lang="ru-RU" dirty="0" smtClean="0"/>
              <a:t> 2 = 4 или 3 </a:t>
            </a:r>
            <a:r>
              <a:rPr lang="ru-RU" dirty="0" err="1" smtClean="0"/>
              <a:t>x</a:t>
            </a:r>
            <a:r>
              <a:rPr lang="ru-RU" dirty="0" smtClean="0"/>
              <a:t> 3 = 10»;</a:t>
            </a:r>
          </a:p>
          <a:p>
            <a:pPr>
              <a:buNone/>
            </a:pPr>
            <a:r>
              <a:rPr lang="ru-RU" dirty="0" smtClean="0"/>
              <a:t>4) «2 </a:t>
            </a:r>
            <a:r>
              <a:rPr lang="ru-RU" dirty="0" err="1" smtClean="0"/>
              <a:t>х</a:t>
            </a:r>
            <a:r>
              <a:rPr lang="ru-RU" dirty="0" smtClean="0"/>
              <a:t> 2 = 4 или 3 </a:t>
            </a:r>
            <a:r>
              <a:rPr lang="ru-RU" dirty="0" err="1" smtClean="0"/>
              <a:t>x</a:t>
            </a:r>
            <a:r>
              <a:rPr lang="ru-RU" dirty="0" smtClean="0"/>
              <a:t> 3 = 9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643050"/>
            <a:ext cx="850112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Объединение двух (или нескольких) высказываний с помощью союза «или»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сложение (дизъюнкция)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8572560" cy="48291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Операцию логического сложения (дизъюнкцию) принято обозначать значком «V</a:t>
            </a:r>
            <a:r>
              <a:rPr lang="ru-RU" dirty="0" smtClean="0"/>
              <a:t>».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2800" b="1" dirty="0" smtClean="0"/>
              <a:t>Таблица истинности дизъюнкции </a:t>
            </a:r>
            <a:endParaRPr lang="ru-RU" sz="2800" b="1" dirty="0" smtClean="0"/>
          </a:p>
          <a:p>
            <a:pPr algn="ctr">
              <a:buNone/>
            </a:pPr>
            <a:r>
              <a:rPr lang="ru-RU" sz="2800" b="1" dirty="0" smtClean="0"/>
              <a:t>(</a:t>
            </a:r>
            <a:r>
              <a:rPr lang="ru-RU" sz="2800" b="1" dirty="0" smtClean="0"/>
              <a:t>логического сложения)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3297" name="Object 1"/>
          <p:cNvGraphicFramePr>
            <a:graphicFrameLocks noChangeAspect="1"/>
          </p:cNvGraphicFramePr>
          <p:nvPr/>
        </p:nvGraphicFramePr>
        <p:xfrm>
          <a:off x="2714612" y="4572008"/>
          <a:ext cx="4085074" cy="1643074"/>
        </p:xfrm>
        <a:graphic>
          <a:graphicData uri="http://schemas.openxmlformats.org/presentationml/2006/ole">
            <p:oleObj spid="_x0000_s183297" name="Точечный рисунок" r:id="rId3" imgW="2580952" imgH="103837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Формы </a:t>
            </a:r>
            <a:r>
              <a:rPr lang="ru-RU" dirty="0" smtClean="0"/>
              <a:t>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715436" cy="114300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Основы формальной логики заложил Аристотель, который впервые отделил логические формы мышления (речи) от его содержания.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2928934"/>
            <a:ext cx="871543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Логика </a:t>
            </a:r>
            <a:r>
              <a:rPr lang="ru-RU" sz="2800" dirty="0" smtClean="0"/>
              <a:t>— это наука о формах и способах мышления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429132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Логика позволяет строить формальные модели окружающего </a:t>
            </a:r>
            <a:r>
              <a:rPr lang="ru-RU" sz="2400" dirty="0" smtClean="0"/>
              <a:t>мира, </a:t>
            </a:r>
            <a:r>
              <a:rPr lang="ru-RU" sz="2400" dirty="0" smtClean="0"/>
              <a:t>свойства, связи и отношения объектов окружающего мира</a:t>
            </a: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</a:t>
            </a:r>
            <a:r>
              <a:rPr lang="ru-RU" dirty="0" smtClean="0"/>
              <a:t>отрицание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smtClean="0"/>
              <a:t>инверсия)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496"/>
            <a:ext cx="8643998" cy="37147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Логическое отрицание (инверсия) </a:t>
            </a:r>
            <a:r>
              <a:rPr lang="ru-RU" dirty="0" smtClean="0"/>
              <a:t>получает из истинного высказывания ложное и, наоборот, из ложного — истинное.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Два умножить на два равно четырем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smtClean="0"/>
              <a:t>Не «Два </a:t>
            </a:r>
            <a:r>
              <a:rPr lang="ru-RU" dirty="0" smtClean="0"/>
              <a:t>умножить на два не равно четырем»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643050"/>
            <a:ext cx="850112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Присоединение частицы «не» к высказыванию называется операцией логического отрицания или </a:t>
            </a:r>
            <a:r>
              <a:rPr lang="ru-RU" sz="2400" dirty="0" smtClean="0"/>
              <a:t>инверсией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Логическое отрицание</a:t>
            </a:r>
            <a:br>
              <a:rPr lang="ru-RU" dirty="0" smtClean="0"/>
            </a:br>
            <a:r>
              <a:rPr lang="ru-RU" dirty="0" smtClean="0"/>
              <a:t>(инверсия)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Операцию </a:t>
            </a:r>
            <a:r>
              <a:rPr lang="ru-RU" dirty="0" smtClean="0"/>
              <a:t>логического отрицания (инверсию) над логическим высказыванием </a:t>
            </a:r>
            <a:r>
              <a:rPr lang="ru-RU" i="1" dirty="0" smtClean="0"/>
              <a:t>А </a:t>
            </a:r>
            <a:r>
              <a:rPr lang="ru-RU" dirty="0" smtClean="0"/>
              <a:t>принято </a:t>
            </a:r>
            <a:r>
              <a:rPr lang="ru-RU" dirty="0" smtClean="0"/>
              <a:t>обозначать</a:t>
            </a:r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2800" b="1" dirty="0" smtClean="0"/>
              <a:t>Таблица </a:t>
            </a:r>
            <a:r>
              <a:rPr lang="ru-RU" sz="2800" b="1" dirty="0" smtClean="0"/>
              <a:t>истинности </a:t>
            </a:r>
            <a:r>
              <a:rPr lang="ru-RU" sz="2800" b="1" dirty="0" smtClean="0"/>
              <a:t>инверсии</a:t>
            </a:r>
          </a:p>
          <a:p>
            <a:pPr algn="ctr">
              <a:buNone/>
            </a:pPr>
            <a:r>
              <a:rPr lang="ru-RU" sz="2800" b="1" dirty="0" smtClean="0"/>
              <a:t> </a:t>
            </a:r>
            <a:r>
              <a:rPr lang="ru-RU" sz="2800" b="1" dirty="0" smtClean="0"/>
              <a:t>(логического отрицания)</a:t>
            </a:r>
            <a:r>
              <a:rPr lang="ru-RU" sz="2800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5345" name="Object 1"/>
          <p:cNvGraphicFramePr>
            <a:graphicFrameLocks noChangeAspect="1"/>
          </p:cNvGraphicFramePr>
          <p:nvPr/>
        </p:nvGraphicFramePr>
        <p:xfrm>
          <a:off x="7715272" y="2714620"/>
          <a:ext cx="500066" cy="642942"/>
        </p:xfrm>
        <a:graphic>
          <a:graphicData uri="http://schemas.openxmlformats.org/presentationml/2006/ole">
            <p:oleObj spid="_x0000_s185345" name="Точечный рисунок" r:id="rId3" imgW="266737" imgH="343039" progId="Paint.Picture">
              <p:embed/>
            </p:oleObj>
          </a:graphicData>
        </a:graphic>
      </p:graphicFrame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3000364" y="5000636"/>
          <a:ext cx="3343670" cy="1214446"/>
        </p:xfrm>
        <a:graphic>
          <a:graphicData uri="http://schemas.openxmlformats.org/presentationml/2006/ole">
            <p:oleObj spid="_x0000_s185347" name="Точечный рисунок" r:id="rId4" imgW="2019048" imgH="733333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8858312" cy="5072098"/>
          </a:xfrm>
        </p:spPr>
        <p:txBody>
          <a:bodyPr>
            <a:normAutofit fontScale="70000" lnSpcReduction="20000"/>
          </a:bodyPr>
          <a:lstStyle/>
          <a:p>
            <a:pPr marL="633222" indent="-514350">
              <a:buNone/>
            </a:pPr>
            <a:r>
              <a:rPr lang="ru-RU" dirty="0" smtClean="0"/>
              <a:t>1. Запишите </a:t>
            </a:r>
            <a:r>
              <a:rPr lang="ru-RU" dirty="0" smtClean="0"/>
              <a:t>следующие высказывания в виде логических выражений</a:t>
            </a:r>
            <a:r>
              <a:rPr lang="ru-RU" dirty="0" smtClean="0"/>
              <a:t>.</a:t>
            </a:r>
          </a:p>
          <a:p>
            <a:pPr marL="633222" indent="-51435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1.Число 17 нечетное и двузначное.</a:t>
            </a:r>
          </a:p>
          <a:p>
            <a:pPr>
              <a:buNone/>
            </a:pPr>
            <a:r>
              <a:rPr lang="ru-RU" dirty="0" smtClean="0"/>
              <a:t>2. Неверно, что корова - хищное животное.</a:t>
            </a:r>
          </a:p>
          <a:p>
            <a:pPr>
              <a:buNone/>
            </a:pPr>
            <a:r>
              <a:rPr lang="ru-RU" dirty="0" smtClean="0"/>
              <a:t>3. На уроке физики ученики выполняли лабораторную работу и сообщали результаты исследований учителю.</a:t>
            </a:r>
          </a:p>
          <a:p>
            <a:pPr>
              <a:buNone/>
            </a:pPr>
            <a:r>
              <a:rPr lang="ru-RU" dirty="0" smtClean="0"/>
              <a:t>4. Если число делится на 2, то оно - четное.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 Переходи </a:t>
            </a:r>
            <a:r>
              <a:rPr lang="ru-RU" dirty="0" smtClean="0"/>
              <a:t>улицу только </a:t>
            </a:r>
            <a:r>
              <a:rPr lang="ru-RU" dirty="0" smtClean="0"/>
              <a:t>на зеленый </a:t>
            </a:r>
            <a:r>
              <a:rPr lang="ru-RU" dirty="0" smtClean="0"/>
              <a:t>свет.</a:t>
            </a:r>
          </a:p>
          <a:p>
            <a:pPr>
              <a:buNone/>
            </a:pPr>
            <a:r>
              <a:rPr lang="ru-RU" dirty="0" smtClean="0"/>
              <a:t>6. На уроке информатики необходимо соблюдать особые правила поведения.</a:t>
            </a:r>
          </a:p>
          <a:p>
            <a:pPr>
              <a:buNone/>
            </a:pPr>
            <a:r>
              <a:rPr lang="ru-RU" dirty="0" smtClean="0"/>
              <a:t>7. При замерзании воды выделяется тепло.</a:t>
            </a:r>
          </a:p>
          <a:p>
            <a:pPr>
              <a:buNone/>
            </a:pPr>
            <a:r>
              <a:rPr lang="ru-RU" dirty="0" smtClean="0"/>
              <a:t>8. Если Маша - сестра Саши, то Саша - брат Маши.</a:t>
            </a:r>
          </a:p>
          <a:p>
            <a:pPr>
              <a:buNone/>
            </a:pPr>
            <a:r>
              <a:rPr lang="ru-RU" dirty="0" smtClean="0"/>
              <a:t>9. Если компьютер включен, то можно на нем работать.</a:t>
            </a:r>
          </a:p>
          <a:p>
            <a:pPr>
              <a:buNone/>
            </a:pPr>
            <a:r>
              <a:rPr lang="ru-RU" dirty="0" smtClean="0"/>
              <a:t>10.Водительские права можно получить тогда и только тогда, когда тебе исполнится 18 лет.</a:t>
            </a:r>
          </a:p>
          <a:p>
            <a:pPr>
              <a:buNone/>
            </a:pPr>
            <a:r>
              <a:rPr lang="ru-RU" dirty="0" smtClean="0"/>
              <a:t>11. Компьютер выполняет вычисления, если он включен.</a:t>
            </a:r>
          </a:p>
          <a:p>
            <a:pPr>
              <a:buNone/>
            </a:pPr>
            <a:r>
              <a:rPr lang="ru-RU" dirty="0" smtClean="0"/>
              <a:t>12. Ты можешь купить в магазине продукты, если у тебя есть деньги.</a:t>
            </a:r>
          </a:p>
          <a:p>
            <a:pPr>
              <a:buNone/>
            </a:pPr>
            <a:r>
              <a:rPr lang="ru-RU" dirty="0" smtClean="0"/>
              <a:t>13. Тише едешь - дальше будешь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35696" y="41490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52728"/>
          </a:xfrm>
        </p:spPr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2. Из </a:t>
            </a:r>
            <a:r>
              <a:rPr lang="ru-RU" dirty="0" smtClean="0"/>
              <a:t>двух простых высказываний постройте сложное высказывание, используя логические связки "И", "ИЛИ". Запишите логические высказывания с помощью логических операций и определите их истинность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1.Андрей старше Светы. Наташа старше Светы.</a:t>
            </a:r>
          </a:p>
          <a:p>
            <a:pPr>
              <a:buNone/>
            </a:pPr>
            <a:r>
              <a:rPr lang="ru-RU" dirty="0" smtClean="0"/>
              <a:t>2.Один десятый класс идет на экскурсию в музей. Второй десятый класс идет в театр.</a:t>
            </a:r>
          </a:p>
          <a:p>
            <a:pPr>
              <a:buNone/>
            </a:pPr>
            <a:r>
              <a:rPr lang="ru-RU" dirty="0" smtClean="0"/>
              <a:t>3.На полке стоят учебники. На полке стоят справочники.</a:t>
            </a:r>
          </a:p>
          <a:p>
            <a:pPr>
              <a:buNone/>
            </a:pPr>
            <a:r>
              <a:rPr lang="ru-RU" dirty="0" smtClean="0"/>
              <a:t>4.   Часть детей - девочки. Остальные - мальчики.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Для </a:t>
            </a:r>
            <a:r>
              <a:rPr lang="ru-RU" dirty="0" smtClean="0"/>
              <a:t>логических выражений </a:t>
            </a:r>
            <a:r>
              <a:rPr lang="ru-RU" dirty="0" smtClean="0"/>
              <a:t>составить таблицу истинности: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 (Y&gt;1 и Y&lt;3) или (Y&lt;8 и Y&gt;4)</a:t>
            </a:r>
          </a:p>
          <a:p>
            <a:pPr>
              <a:buNone/>
            </a:pPr>
            <a:r>
              <a:rPr lang="ru-RU" dirty="0" smtClean="0"/>
              <a:t>2) (Х=Y) и (X=Z)</a:t>
            </a:r>
          </a:p>
          <a:p>
            <a:pPr>
              <a:buNone/>
            </a:pPr>
            <a:r>
              <a:rPr lang="ru-RU" dirty="0" smtClean="0"/>
              <a:t>3) Не (Х&lt;0) и Х&lt;10 или (Y&gt;0) </a:t>
            </a:r>
          </a:p>
          <a:p>
            <a:pPr>
              <a:buNone/>
            </a:pPr>
            <a:r>
              <a:rPr lang="ru-RU" dirty="0" smtClean="0"/>
              <a:t>4) (0&lt;Х) и (Х&lt;5) и (не(Y&lt;10))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151-163.</a:t>
            </a: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Задание</a:t>
            </a:r>
            <a:r>
              <a:rPr lang="ru-RU" sz="2400" dirty="0" smtClean="0"/>
              <a:t>: Для </a:t>
            </a:r>
            <a:r>
              <a:rPr lang="ru-RU" sz="2400" dirty="0" smtClean="0"/>
              <a:t>выражений </a:t>
            </a:r>
            <a:r>
              <a:rPr lang="ru-RU" sz="2400" dirty="0" smtClean="0"/>
              <a:t>составить </a:t>
            </a:r>
            <a:r>
              <a:rPr lang="ru-RU" sz="2400" dirty="0" smtClean="0"/>
              <a:t>составное логическое высказывание, которое будет истинным:</a:t>
            </a:r>
          </a:p>
          <a:p>
            <a:pPr>
              <a:buNone/>
            </a:pPr>
            <a:r>
              <a:rPr lang="ru-RU" sz="2400" dirty="0" smtClean="0"/>
              <a:t>А={</a:t>
            </a:r>
            <a:r>
              <a:rPr lang="ru-RU" sz="2400" i="1" dirty="0" smtClean="0"/>
              <a:t>Принтер- устройство ввода информации</a:t>
            </a:r>
            <a:r>
              <a:rPr lang="ru-RU" sz="2400" dirty="0" smtClean="0"/>
              <a:t>},</a:t>
            </a:r>
          </a:p>
          <a:p>
            <a:pPr>
              <a:buNone/>
            </a:pPr>
            <a:r>
              <a:rPr lang="ru-RU" sz="2400" dirty="0" smtClean="0"/>
              <a:t>В={</a:t>
            </a:r>
            <a:r>
              <a:rPr lang="ru-RU" sz="2400" i="1" dirty="0" smtClean="0"/>
              <a:t>Процессор- устройство обработки информации</a:t>
            </a:r>
            <a:r>
              <a:rPr lang="ru-RU" sz="2400" dirty="0" smtClean="0"/>
              <a:t>},</a:t>
            </a:r>
          </a:p>
          <a:p>
            <a:pPr>
              <a:buNone/>
            </a:pPr>
            <a:r>
              <a:rPr lang="ru-RU" sz="2400" dirty="0" smtClean="0"/>
              <a:t>С= {</a:t>
            </a:r>
            <a:r>
              <a:rPr lang="ru-RU" sz="2400" i="1" dirty="0" smtClean="0"/>
              <a:t>Монитор- устройство хранения информации</a:t>
            </a:r>
            <a:r>
              <a:rPr lang="ru-RU" sz="2400" dirty="0" smtClean="0"/>
              <a:t>},</a:t>
            </a:r>
          </a:p>
          <a:p>
            <a:pPr>
              <a:buNone/>
            </a:pPr>
            <a:r>
              <a:rPr lang="ru-RU" sz="2400" dirty="0" smtClean="0"/>
              <a:t>D={</a:t>
            </a:r>
            <a:r>
              <a:rPr lang="ru-RU" sz="2400" i="1" dirty="0" smtClean="0"/>
              <a:t>Клавиатура- устройство ввода информации</a:t>
            </a:r>
            <a:r>
              <a:rPr lang="ru-RU" sz="2400" dirty="0" smtClean="0"/>
              <a:t>}.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мышления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1714488"/>
            <a:ext cx="242889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00760" y="1714488"/>
            <a:ext cx="242889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Умозаключение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1714488"/>
            <a:ext cx="2428892" cy="107157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Высказывание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282" y="3000372"/>
            <a:ext cx="2643206" cy="37147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форма </a:t>
            </a:r>
            <a:r>
              <a:rPr lang="ru-RU" sz="2000" dirty="0" smtClean="0"/>
              <a:t>мышления, отражающая наиболее существенные признаки предмета, отличающие его от других предметов.</a:t>
            </a:r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29322" y="3000372"/>
            <a:ext cx="2643206" cy="37147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форма мышления, </a:t>
            </a:r>
            <a:endParaRPr lang="ru-RU" sz="2000" dirty="0" smtClean="0"/>
          </a:p>
          <a:p>
            <a:pPr algn="ctr"/>
            <a:r>
              <a:rPr lang="ru-RU" sz="2000" dirty="0" smtClean="0"/>
              <a:t>с </a:t>
            </a:r>
            <a:r>
              <a:rPr lang="ru-RU" sz="2000" dirty="0" smtClean="0"/>
              <a:t>помощью которой из одного или нескольких высказываний (посылок) может быть получено новое высказывание (вывод).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71802" y="3000372"/>
            <a:ext cx="2643206" cy="37147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форма мышления, </a:t>
            </a:r>
            <a:endParaRPr lang="ru-RU" sz="2000" dirty="0" smtClean="0"/>
          </a:p>
          <a:p>
            <a:pPr algn="ctr"/>
            <a:r>
              <a:rPr lang="ru-RU" sz="2000" dirty="0" smtClean="0"/>
              <a:t>в </a:t>
            </a:r>
            <a:r>
              <a:rPr lang="ru-RU" sz="2000" dirty="0" smtClean="0"/>
              <a:t>которой что-либо утверждается или отрицается о реальных предметах, их свойствах и отношениях между ними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115374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структуре каждого понятия нужно </a:t>
            </a:r>
            <a:r>
              <a:rPr lang="ru-RU" i="1" dirty="0" smtClean="0"/>
              <a:t>различать две стороны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2714620"/>
            <a:ext cx="342902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Содержание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72066" y="2714620"/>
            <a:ext cx="342902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Объем</a:t>
            </a:r>
            <a:endParaRPr lang="ru-RU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8" y="3500438"/>
            <a:ext cx="4429124" cy="15716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Чтобы раскрыть содержание понятия, следует выделить признаки, необходимые и достаточные для выделения данного объекта по отношению к другим объектам.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3470" y="3500438"/>
            <a:ext cx="4429124" cy="15716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Объем понятия определяется совокупностью предметов, на которую понятие распространяется.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06" y="5214950"/>
            <a:ext cx="4429124" cy="15716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Например, понятие «компьютер» объединяет множество электронных устройств, которые предназначены для обработки информации и обладают монитором и клавиатурой.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3438" y="5214950"/>
            <a:ext cx="4429124" cy="15716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Объем понятия «компьютер» выражает всю совокупность существовавших, существующих и могущих существовать в будущем компьютеров.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Объем и содержание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08280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Объем и содержание понятия связаны между </a:t>
            </a:r>
            <a:r>
              <a:rPr lang="ru-RU" dirty="0" smtClean="0"/>
              <a:t>собой: </a:t>
            </a:r>
            <a:r>
              <a:rPr lang="ru-RU" dirty="0" smtClean="0"/>
              <a:t>чем больше объем понятия, тем меньше его содержание, и наоборот, чем больше содержание понятия, тем меньше его объем.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Иначе </a:t>
            </a:r>
            <a:r>
              <a:rPr lang="ru-RU" dirty="0" smtClean="0"/>
              <a:t>говоря, чем меньшее количество вещей мыслится в данном понятии, тем больше оно сообщает об этих вещах.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Например</a:t>
            </a:r>
            <a:r>
              <a:rPr lang="ru-RU" dirty="0" smtClean="0"/>
              <a:t>, понятие «карманный компьютер» охватывает меньший объем, чем понятие «компьютер», но обладает большим содержанием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Алгебра множеств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Алгебра </a:t>
            </a:r>
            <a:r>
              <a:rPr lang="ru-RU" dirty="0" smtClean="0"/>
              <a:t>множеств (математическая теория) </a:t>
            </a:r>
            <a:r>
              <a:rPr lang="ru-RU" dirty="0" smtClean="0"/>
              <a:t>позволяет исследовать отношения между множествами и, соответственно, объемами понятий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наглядной геометрической иллюстрации объемов понятий</a:t>
            </a:r>
            <a:r>
              <a:rPr lang="ru-RU" b="1" dirty="0" smtClean="0"/>
              <a:t> </a:t>
            </a:r>
            <a:r>
              <a:rPr lang="ru-RU" dirty="0" smtClean="0"/>
              <a:t>и соотношений между ними используются </a:t>
            </a:r>
            <a:r>
              <a:rPr lang="ru-RU" b="1" dirty="0" smtClean="0"/>
              <a:t>диаграммы Эйлера—Венна. 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имеются какие-либо понятия </a:t>
            </a:r>
            <a:r>
              <a:rPr lang="ru-RU" i="1" dirty="0" smtClean="0"/>
              <a:t>А, В, С </a:t>
            </a:r>
            <a:r>
              <a:rPr lang="ru-RU" dirty="0" smtClean="0"/>
              <a:t>и т. д., то объем каждого понятия (множество) можно представить</a:t>
            </a:r>
            <a:r>
              <a:rPr lang="ru-RU" b="1" dirty="0" smtClean="0"/>
              <a:t> </a:t>
            </a:r>
            <a:r>
              <a:rPr lang="ru-RU" dirty="0" smtClean="0"/>
              <a:t>в виде круга, а отношения между этими объемами (множествами) — в виде пересекающихся кругов.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Диаграммы </a:t>
            </a:r>
            <a:r>
              <a:rPr lang="ru-RU" dirty="0" smtClean="0"/>
              <a:t>Эйлера—Венна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57562"/>
            <a:ext cx="9001156" cy="335758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Например,  </a:t>
            </a:r>
            <a:r>
              <a:rPr lang="ru-RU" dirty="0" smtClean="0"/>
              <a:t>соотношение между объемами понятий «натуральные числа» и «четные числа».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Объем </a:t>
            </a:r>
            <a:r>
              <a:rPr lang="ru-RU" dirty="0" smtClean="0"/>
              <a:t>понятия «натуральные числа» включает в себя множество целых положительных чисел </a:t>
            </a:r>
            <a:r>
              <a:rPr lang="ru-RU" dirty="0" smtClean="0"/>
              <a:t>А.</a:t>
            </a:r>
          </a:p>
          <a:p>
            <a:pPr>
              <a:buNone/>
            </a:pPr>
            <a:r>
              <a:rPr lang="ru-RU" dirty="0" smtClean="0"/>
              <a:t>Объем </a:t>
            </a:r>
            <a:r>
              <a:rPr lang="ru-RU" dirty="0" smtClean="0"/>
              <a:t>понятия «четные числа» включает в себя множество отрицательных и положительных четных чисел Б.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Эти </a:t>
            </a:r>
            <a:r>
              <a:rPr lang="ru-RU" dirty="0" smtClean="0"/>
              <a:t>множества пересекаются, так как оба включают в себя множество положительных четных чисел С</a:t>
            </a:r>
            <a:endParaRPr lang="ru-RU" dirty="0"/>
          </a:p>
        </p:txBody>
      </p:sp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8961" name="Object 1"/>
          <p:cNvGraphicFramePr>
            <a:graphicFrameLocks noChangeAspect="1"/>
          </p:cNvGraphicFramePr>
          <p:nvPr/>
        </p:nvGraphicFramePr>
        <p:xfrm>
          <a:off x="2857488" y="1500174"/>
          <a:ext cx="2786082" cy="1896907"/>
        </p:xfrm>
        <a:graphic>
          <a:graphicData uri="http://schemas.openxmlformats.org/presentationml/2006/ole">
            <p:oleObj spid="_x0000_s168961" name="Точечный рисунок" r:id="rId3" imgW="1343212" imgH="91428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Высказывание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429132"/>
            <a:ext cx="8715436" cy="1857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Например, истинность или ложность высказывания «Сумма углов треугольника равна 180 градусам» устанавливается геометрией, причем в геометрии Евклида это высказывание является истинным, а в геометрии Лобачевского — ложным.</a:t>
            </a:r>
          </a:p>
          <a:p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428596" y="1643050"/>
            <a:ext cx="8143932" cy="2643206"/>
            <a:chOff x="428596" y="1643050"/>
            <a:chExt cx="8143932" cy="264320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71472" y="1643050"/>
              <a:ext cx="3714776" cy="64294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Истинное</a:t>
              </a:r>
              <a:endParaRPr lang="ru-RU" sz="2400" dirty="0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714876" y="1643050"/>
              <a:ext cx="3714776" cy="64294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Ложное</a:t>
              </a:r>
              <a:endParaRPr lang="ru-RU" sz="2400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28596" y="2428868"/>
              <a:ext cx="3929090" cy="18573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высказывание, в котором связь понятий правильно отражает свойства и отношения реальных вещей.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643438" y="2428868"/>
              <a:ext cx="3929090" cy="185738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высказывание, в котором </a:t>
              </a:r>
              <a:r>
                <a:rPr lang="ru-RU" dirty="0" smtClean="0"/>
                <a:t>связь понятий искажает объективные отношения, не соответствует реальной действительности.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Высказывание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715436" cy="50828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На естественном языке высказывания выражаются повествовательными </a:t>
            </a:r>
            <a:r>
              <a:rPr lang="ru-RU" dirty="0" smtClean="0"/>
              <a:t>предложениями (в этом случае возможна оценка </a:t>
            </a:r>
            <a:r>
              <a:rPr lang="ru-RU" dirty="0" smtClean="0"/>
              <a:t>их истинности или </a:t>
            </a:r>
            <a:r>
              <a:rPr lang="ru-RU" dirty="0" smtClean="0"/>
              <a:t>ложности).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Высказывания могут быть выражены не только с помощью естественных языков, но и с помощью формальных </a:t>
            </a:r>
            <a:r>
              <a:rPr lang="ru-RU" dirty="0" smtClean="0"/>
              <a:t>языков: из </a:t>
            </a:r>
            <a:r>
              <a:rPr lang="ru-RU" dirty="0" smtClean="0"/>
              <a:t>двух числовых выражений можно составить высказывания, соединив их знаками равенства или неравенства.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Например</a:t>
            </a:r>
            <a:r>
              <a:rPr lang="ru-RU" dirty="0" smtClean="0"/>
              <a:t>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высказывание </a:t>
            </a:r>
            <a:r>
              <a:rPr lang="ru-RU" dirty="0" smtClean="0"/>
              <a:t>на естественном </a:t>
            </a:r>
            <a:r>
              <a:rPr lang="ru-RU" dirty="0" smtClean="0"/>
              <a:t>языке:</a:t>
            </a:r>
          </a:p>
          <a:p>
            <a:pPr algn="ctr">
              <a:buNone/>
            </a:pPr>
            <a:r>
              <a:rPr lang="ru-RU" dirty="0" smtClean="0"/>
              <a:t>«Два </a:t>
            </a:r>
            <a:r>
              <a:rPr lang="ru-RU" dirty="0" smtClean="0"/>
              <a:t>умножить на два равно четырем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smtClean="0"/>
              <a:t>высказывание </a:t>
            </a:r>
            <a:r>
              <a:rPr lang="ru-RU" dirty="0" smtClean="0"/>
              <a:t>на </a:t>
            </a:r>
            <a:r>
              <a:rPr lang="ru-RU" dirty="0" smtClean="0"/>
              <a:t>формальном, математическом </a:t>
            </a:r>
            <a:r>
              <a:rPr lang="ru-RU" dirty="0" smtClean="0"/>
              <a:t>языке:</a:t>
            </a:r>
          </a:p>
          <a:p>
            <a:pPr algn="ctr">
              <a:buNone/>
            </a:pPr>
            <a:r>
              <a:rPr lang="ru-RU" dirty="0" smtClean="0"/>
              <a:t>«2 </a:t>
            </a:r>
            <a:r>
              <a:rPr lang="ru-RU" dirty="0" err="1" smtClean="0"/>
              <a:t>x</a:t>
            </a:r>
            <a:r>
              <a:rPr lang="ru-RU" dirty="0" smtClean="0"/>
              <a:t> 2 = 4».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1310</TotalTime>
  <Words>1772</Words>
  <Application>Microsoft Office PowerPoint</Application>
  <PresentationFormat>Экран (4:3)</PresentationFormat>
  <Paragraphs>179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Модульная</vt:lpstr>
      <vt:lpstr>Изображение Paintbrush</vt:lpstr>
      <vt:lpstr>Алгебра логики. Основные логические операции</vt:lpstr>
      <vt:lpstr>Формы мышления</vt:lpstr>
      <vt:lpstr>Формы мышления</vt:lpstr>
      <vt:lpstr>Понятие</vt:lpstr>
      <vt:lpstr>Объем и содержание понятия</vt:lpstr>
      <vt:lpstr>Алгебра множеств</vt:lpstr>
      <vt:lpstr>Диаграммы Эйлера—Венна</vt:lpstr>
      <vt:lpstr>Высказывание</vt:lpstr>
      <vt:lpstr>Высказывание</vt:lpstr>
      <vt:lpstr>Высказывание</vt:lpstr>
      <vt:lpstr>Высказывание</vt:lpstr>
      <vt:lpstr>Умозаключение</vt:lpstr>
      <vt:lpstr>Доказательство</vt:lpstr>
      <vt:lpstr>Алгебра логики</vt:lpstr>
      <vt:lpstr>Логические переменные</vt:lpstr>
      <vt:lpstr>Логическое умножение (конъюнкция)</vt:lpstr>
      <vt:lpstr>Логическое умножение (конъюнкция)</vt:lpstr>
      <vt:lpstr>Логическое сложение (дизъюнкция)</vt:lpstr>
      <vt:lpstr>Логическое сложение (дизъюнкция)</vt:lpstr>
      <vt:lpstr>Логическое отрицание (инверсия)</vt:lpstr>
      <vt:lpstr>Логическое отрицание (инверсия)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249</cp:revision>
  <dcterms:created xsi:type="dcterms:W3CDTF">2015-08-30T09:51:53Z</dcterms:created>
  <dcterms:modified xsi:type="dcterms:W3CDTF">2015-12-08T06:21:48Z</dcterms:modified>
</cp:coreProperties>
</file>