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0"/>
  </p:notesMasterIdLst>
  <p:sldIdLst>
    <p:sldId id="256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7" r:id="rId13"/>
    <p:sldId id="303" r:id="rId14"/>
    <p:sldId id="304" r:id="rId15"/>
    <p:sldId id="305" r:id="rId16"/>
    <p:sldId id="306" r:id="rId17"/>
    <p:sldId id="292" r:id="rId18"/>
    <p:sldId id="26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6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1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EBB54-752D-4A5F-9F9C-20E7C6AC7BF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870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EBB54-752D-4A5F-9F9C-20E7C6AC7BF6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621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3.png"/><Relationship Id="rId4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5.png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9.png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8077200" cy="352902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Представление чисел в </a:t>
            </a:r>
            <a:r>
              <a:rPr lang="ru-RU" dirty="0" smtClean="0"/>
              <a:t>компьютере.</a:t>
            </a:r>
            <a:br>
              <a:rPr lang="ru-RU" dirty="0" smtClean="0"/>
            </a:br>
            <a:r>
              <a:rPr lang="ru-RU" dirty="0" smtClean="0"/>
              <a:t>Решение задач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 получения дополнительного кода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Модуль числа записать прямым кодом в </a:t>
            </a:r>
            <a:r>
              <a:rPr lang="en-US" dirty="0"/>
              <a:t>n</a:t>
            </a:r>
            <a:r>
              <a:rPr lang="ru-RU" dirty="0" smtClean="0"/>
              <a:t> </a:t>
            </a:r>
            <a:r>
              <a:rPr lang="ru-RU" dirty="0"/>
              <a:t>двоичных разрядах.</a:t>
            </a:r>
          </a:p>
          <a:p>
            <a:r>
              <a:rPr lang="ru-RU" b="1" dirty="0"/>
              <a:t>2. </a:t>
            </a:r>
            <a:r>
              <a:rPr lang="ru-RU" dirty="0"/>
              <a:t>Получить </a:t>
            </a:r>
            <a:r>
              <a:rPr lang="ru-RU" b="1" dirty="0"/>
              <a:t>обратный код </a:t>
            </a:r>
            <a:r>
              <a:rPr lang="ru-RU" dirty="0"/>
              <a:t>числа, для этого значения всех битов инвертировать (все единицы заменить на нули и все нули заменить на единицы).</a:t>
            </a:r>
          </a:p>
          <a:p>
            <a:r>
              <a:rPr lang="ru-RU" dirty="0"/>
              <a:t>3. К полученному обратному коду прибавить единицу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9000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Вычисление дополнительного </a:t>
            </a:r>
            <a:r>
              <a:rPr lang="ru-RU" sz="3200" i="1" dirty="0"/>
              <a:t>кода числа с </a:t>
            </a:r>
            <a:r>
              <a:rPr lang="ru-RU" sz="3200" dirty="0"/>
              <a:t>использованием обратного кода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Вычислить дополнительный код отрицательного числа -2002 для 16-разрядного компьютерного представления с использованием алгоритма.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9010875"/>
              </p:ext>
            </p:extLst>
          </p:nvPr>
        </p:nvGraphicFramePr>
        <p:xfrm>
          <a:off x="1979712" y="4437112"/>
          <a:ext cx="5894276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293" name="Точечный рисунок" r:id="rId3" imgW="4590476" imgH="1228571" progId="Paint.Picture">
                  <p:embed/>
                </p:oleObj>
              </mc:Choice>
              <mc:Fallback>
                <p:oleObj name="Точечный рисунок" r:id="rId3" imgW="4590476" imgH="1228571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4437112"/>
                        <a:ext cx="5894276" cy="15841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785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Вычисление дополнительного </a:t>
            </a:r>
            <a:r>
              <a:rPr lang="ru-RU" sz="3200" i="1" dirty="0"/>
              <a:t>кода числа с </a:t>
            </a:r>
            <a:r>
              <a:rPr lang="ru-RU" sz="3200" dirty="0"/>
              <a:t>использованием обратного кода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проверки выполняется:</a:t>
            </a:r>
          </a:p>
          <a:p>
            <a:pPr marL="118872" indent="0">
              <a:buNone/>
            </a:pPr>
            <a:r>
              <a:rPr lang="ru-RU" dirty="0" smtClean="0"/>
              <a:t>1) Инвертируем </a:t>
            </a:r>
            <a:r>
              <a:rPr lang="ru-RU" dirty="0"/>
              <a:t>дополнительный код</a:t>
            </a:r>
            <a:r>
              <a:rPr lang="ru-RU" dirty="0" smtClean="0"/>
              <a:t>:</a:t>
            </a:r>
          </a:p>
          <a:p>
            <a:pPr marL="118872" indent="0">
              <a:buNone/>
            </a:pPr>
            <a:r>
              <a:rPr lang="ru-RU" dirty="0"/>
              <a:t>2) Прибавим к полученному коду 1 и получим модуль отрицательного числа</a:t>
            </a:r>
            <a:r>
              <a:rPr lang="ru-RU" dirty="0" smtClean="0"/>
              <a:t>:</a:t>
            </a:r>
          </a:p>
          <a:p>
            <a:pPr marL="118872" indent="0">
              <a:buNone/>
            </a:pPr>
            <a:r>
              <a:rPr lang="ru-RU" dirty="0"/>
              <a:t>3) Переведем в десятичное число и припишем знак отрицательного </a:t>
            </a:r>
            <a:r>
              <a:rPr lang="ru-RU" dirty="0" smtClean="0"/>
              <a:t>числа</a:t>
            </a:r>
            <a:r>
              <a:rPr lang="ru-RU" dirty="0"/>
              <a:t>.</a:t>
            </a:r>
            <a:endParaRPr lang="ru-RU" dirty="0"/>
          </a:p>
          <a:p>
            <a:pPr marL="633222" indent="-514350">
              <a:buAutoNum type="arabi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5097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Вычисление дополнительного </a:t>
            </a:r>
            <a:r>
              <a:rPr lang="ru-RU" sz="3200" i="1" dirty="0"/>
              <a:t>кода числа с </a:t>
            </a:r>
            <a:r>
              <a:rPr lang="ru-RU" sz="3200" dirty="0"/>
              <a:t>использованием обратного кода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Выполнить арифметическое действие 3000</a:t>
            </a:r>
            <a:r>
              <a:rPr lang="ru-RU" baseline="-25000" dirty="0"/>
              <a:t>10</a:t>
            </a:r>
            <a:r>
              <a:rPr lang="ru-RU" dirty="0"/>
              <a:t> - 5000</a:t>
            </a:r>
            <a:r>
              <a:rPr lang="ru-RU" baseline="-25000" dirty="0"/>
              <a:t>10</a:t>
            </a:r>
            <a:r>
              <a:rPr lang="ru-RU" dirty="0"/>
              <a:t> в 16-разрядном компьютерном представлении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Прямой код числа 3000= 0000101110111000</a:t>
            </a:r>
          </a:p>
          <a:p>
            <a:r>
              <a:rPr lang="ru-RU" dirty="0"/>
              <a:t>Прямой код числа </a:t>
            </a:r>
            <a:r>
              <a:rPr lang="ru-RU" dirty="0" smtClean="0"/>
              <a:t>5000=0001001110001000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903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Представление чисел в формате с плавающей </a:t>
            </a:r>
            <a:r>
              <a:rPr lang="ru-RU" sz="3600" dirty="0" smtClean="0"/>
              <a:t>запятой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Формат чисел с плавающей запятой базируется на экспоненциальной форме записи, в которой может быть представлено любой число. Так число </a:t>
            </a:r>
            <a:r>
              <a:rPr lang="ru-RU" i="1" dirty="0"/>
              <a:t>А </a:t>
            </a:r>
            <a:r>
              <a:rPr lang="ru-RU" dirty="0"/>
              <a:t>может быть представлено в виде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где </a:t>
            </a:r>
            <a:r>
              <a:rPr lang="en-US" dirty="0"/>
              <a:t>m</a:t>
            </a:r>
            <a:r>
              <a:rPr lang="ru-RU" dirty="0"/>
              <a:t> — мантисса числа, </a:t>
            </a:r>
          </a:p>
          <a:p>
            <a:r>
              <a:rPr lang="ru-RU" i="1" dirty="0"/>
              <a:t>q </a:t>
            </a:r>
            <a:r>
              <a:rPr lang="ru-RU" dirty="0"/>
              <a:t>— основание системы счисления,</a:t>
            </a:r>
          </a:p>
          <a:p>
            <a:r>
              <a:rPr lang="en-US" dirty="0"/>
              <a:t>n</a:t>
            </a:r>
            <a:r>
              <a:rPr lang="ru-RU" dirty="0"/>
              <a:t> — порядок числа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159422"/>
              </p:ext>
            </p:extLst>
          </p:nvPr>
        </p:nvGraphicFramePr>
        <p:xfrm>
          <a:off x="2915816" y="4509120"/>
          <a:ext cx="1800200" cy="521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17" name="Точечный рисунок" r:id="rId4" imgW="1019048" imgH="295238" progId="Paint.Picture">
                  <p:embed/>
                </p:oleObj>
              </mc:Choice>
              <mc:Fallback>
                <p:oleObj name="Точечный рисунок" r:id="rId4" imgW="1019048" imgH="295238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509120"/>
                        <a:ext cx="1800200" cy="5215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0064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/>
              <a:t>Представление чисел в формате с плавающей запятой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однозначности представления чисел с плавающей запятой используется нормализованная форма, при которой мантисса отвечает условию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Например,</a:t>
            </a:r>
            <a:endParaRPr lang="ru-RU" dirty="0"/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484409"/>
              </p:ext>
            </p:extLst>
          </p:nvPr>
        </p:nvGraphicFramePr>
        <p:xfrm>
          <a:off x="3326285" y="3949882"/>
          <a:ext cx="2469852" cy="582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45" name="Точечный рисунок" r:id="rId3" imgW="1171429" imgH="276117" progId="Paint.Picture">
                  <p:embed/>
                </p:oleObj>
              </mc:Choice>
              <mc:Fallback>
                <p:oleObj name="Точечный рисунок" r:id="rId3" imgW="1171429" imgH="276117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6285" y="3949882"/>
                        <a:ext cx="2469852" cy="5823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101482"/>
              </p:ext>
            </p:extLst>
          </p:nvPr>
        </p:nvGraphicFramePr>
        <p:xfrm>
          <a:off x="2108076" y="5373216"/>
          <a:ext cx="3688061" cy="432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46" name="Точечный рисунок" r:id="rId5" imgW="2029108" imgH="237969" progId="Paint.Picture">
                  <p:embed/>
                </p:oleObj>
              </mc:Choice>
              <mc:Fallback>
                <p:oleObj name="Точечный рисунок" r:id="rId5" imgW="2029108" imgH="237969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076" y="5373216"/>
                        <a:ext cx="3688061" cy="4328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4836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Сложение и вычитание чисел в формате с плавающей запятой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Произвести с числами 0,1 х 2</a:t>
            </a:r>
            <a:r>
              <a:rPr lang="ru-RU" baseline="30000" dirty="0"/>
              <a:t>5</a:t>
            </a:r>
            <a:r>
              <a:rPr lang="ru-RU" dirty="0"/>
              <a:t> и 0,1 х 2</a:t>
            </a:r>
            <a:r>
              <a:rPr lang="ru-RU" baseline="30000" dirty="0"/>
              <a:t>3</a:t>
            </a:r>
            <a:r>
              <a:rPr lang="ru-RU" i="1" dirty="0"/>
              <a:t> в </a:t>
            </a:r>
            <a:r>
              <a:rPr lang="ru-RU" dirty="0"/>
              <a:t>формате с плавающей запятой:</a:t>
            </a:r>
          </a:p>
          <a:p>
            <a:pPr marL="118872" indent="0">
              <a:buNone/>
            </a:pPr>
            <a:r>
              <a:rPr lang="ru-RU" dirty="0"/>
              <a:t>• </a:t>
            </a:r>
            <a:r>
              <a:rPr lang="ru-RU" dirty="0" smtClean="0"/>
              <a:t>сложение и вычитание,</a:t>
            </a:r>
            <a:endParaRPr lang="ru-RU" dirty="0"/>
          </a:p>
          <a:p>
            <a:pPr marL="118872" indent="0">
              <a:buNone/>
            </a:pPr>
            <a:r>
              <a:rPr lang="ru-RU" dirty="0"/>
              <a:t>• умножение и деление.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5136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ru-RU" dirty="0" smtClean="0"/>
              <a:t>1. </a:t>
            </a:r>
            <a:r>
              <a:rPr lang="ru-RU" dirty="0"/>
              <a:t>Заполнить таблицу, записав отрицательные десятичные числа в</a:t>
            </a:r>
          </a:p>
          <a:p>
            <a:pPr marL="118872" indent="0">
              <a:buNone/>
            </a:pPr>
            <a:r>
              <a:rPr lang="ru-RU" dirty="0"/>
              <a:t>прямом, обратном и дополнительном кодах в </a:t>
            </a:r>
            <a:r>
              <a:rPr lang="ru-RU" dirty="0" smtClean="0"/>
              <a:t>16-разрядном представлении</a:t>
            </a:r>
            <a:r>
              <a:rPr lang="ru-RU" dirty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2. </a:t>
            </a:r>
            <a:r>
              <a:rPr lang="ru-RU" dirty="0"/>
              <a:t>Произвести сложение, вычитание, умножение и деление чисел  0,1*2</a:t>
            </a:r>
            <a:r>
              <a:rPr lang="ru-RU" baseline="30000" dirty="0"/>
              <a:t>2</a:t>
            </a:r>
            <a:r>
              <a:rPr lang="ru-RU" dirty="0"/>
              <a:t> и 0,1*</a:t>
            </a:r>
            <a:r>
              <a:rPr lang="ru-RU" i="1" dirty="0"/>
              <a:t>2</a:t>
            </a:r>
            <a:r>
              <a:rPr lang="ru-RU" i="1" baseline="30000" dirty="0"/>
              <a:t>2 </a:t>
            </a:r>
            <a:r>
              <a:rPr lang="ru-RU" dirty="0"/>
              <a:t>в формате с плавающей запятой.</a:t>
            </a:r>
            <a:endParaRPr lang="ru-RU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835696" y="414908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5449663"/>
              </p:ext>
            </p:extLst>
          </p:nvPr>
        </p:nvGraphicFramePr>
        <p:xfrm>
          <a:off x="1835696" y="3717032"/>
          <a:ext cx="499687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64" name="Точечный рисунок" r:id="rId3" imgW="4600000" imgH="1057423" progId="Paint.Picture">
                  <p:embed/>
                </p:oleObj>
              </mc:Choice>
              <mc:Fallback>
                <p:oleObj name="Точечный рисунок" r:id="rId3" imgW="4600000" imgH="1057423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717032"/>
                        <a:ext cx="4996870" cy="1152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572560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</a:t>
            </a:r>
            <a:r>
              <a:rPr lang="ru-RU" sz="2400" dirty="0" smtClean="0"/>
              <a:t>143-150.</a:t>
            </a:r>
            <a:endParaRPr lang="ru-RU" sz="2400" dirty="0" smtClean="0"/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Задание: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Выполнить </a:t>
            </a:r>
            <a:r>
              <a:rPr lang="ru-RU" sz="2400" dirty="0"/>
              <a:t>арифметическое действие 2010 - 6010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в </a:t>
            </a:r>
            <a:r>
              <a:rPr lang="ru-RU" sz="2400" dirty="0"/>
              <a:t>16-разрядном компьютерном представлении.</a:t>
            </a:r>
            <a:endParaRPr lang="ru-RU" sz="2400" dirty="0" smtClean="0"/>
          </a:p>
          <a:p>
            <a:pPr>
              <a:buNone/>
            </a:pPr>
            <a:endParaRPr lang="ru-RU" sz="2400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Целые неотрицательные числа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3093969"/>
          </a:xfrm>
        </p:spPr>
        <p:txBody>
          <a:bodyPr/>
          <a:lstStyle/>
          <a:p>
            <a:pPr marL="118872" indent="0">
              <a:buNone/>
            </a:pPr>
            <a:r>
              <a:rPr lang="ru-RU" dirty="0"/>
              <a:t>Для хранения целых неотрицательных чисел отводится одна ячейка памяти (8 битов</a:t>
            </a:r>
            <a:r>
              <a:rPr lang="ru-RU" dirty="0" smtClean="0"/>
              <a:t>).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Например, число </a:t>
            </a:r>
            <a:r>
              <a:rPr lang="ru-RU" dirty="0" smtClean="0"/>
              <a:t>10101010</a:t>
            </a:r>
            <a:r>
              <a:rPr lang="ru-RU" baseline="-25000" dirty="0" smtClean="0"/>
              <a:t>2</a:t>
            </a:r>
            <a:r>
              <a:rPr lang="ru-RU" dirty="0" smtClean="0"/>
              <a:t> </a:t>
            </a:r>
            <a:r>
              <a:rPr lang="ru-RU" dirty="0"/>
              <a:t>будет храниться в ячейке памяти следующим образом: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80528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779329"/>
              </p:ext>
            </p:extLst>
          </p:nvPr>
        </p:nvGraphicFramePr>
        <p:xfrm>
          <a:off x="2267744" y="4869159"/>
          <a:ext cx="3853658" cy="367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28" name="Точечный рисунок" r:id="rId3" imgW="3000000" imgH="285866" progId="Paint.Picture">
                  <p:embed/>
                </p:oleObj>
              </mc:Choice>
              <mc:Fallback>
                <p:oleObj name="Точечный рисунок" r:id="rId3" imgW="3000000" imgH="285866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869159"/>
                        <a:ext cx="3853658" cy="3670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4892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Диапазон хранения целых неотрицательных чисел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625609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ru-RU" sz="2800" dirty="0"/>
              <a:t>Минимальное число соответствует восьми нулям, хранящимся в восьми ячейках памяти, и равно нулю</a:t>
            </a:r>
            <a:r>
              <a:rPr lang="ru-RU" sz="2800" dirty="0" smtClean="0"/>
              <a:t>.</a:t>
            </a:r>
          </a:p>
          <a:p>
            <a:pPr marL="118872" indent="0">
              <a:buNone/>
            </a:pPr>
            <a:endParaRPr lang="ru-RU" sz="2800" dirty="0" smtClean="0"/>
          </a:p>
          <a:p>
            <a:pPr marL="118872" indent="0">
              <a:buNone/>
            </a:pPr>
            <a:r>
              <a:rPr lang="ru-RU" sz="2800" dirty="0"/>
              <a:t>Максимальное значение целого неотрицательного числа достигается в случае, когда во всех ячейках хранятся единицы</a:t>
            </a:r>
            <a:r>
              <a:rPr lang="ru-RU" sz="2800" dirty="0" smtClean="0"/>
              <a:t>.</a:t>
            </a:r>
          </a:p>
          <a:p>
            <a:pPr marL="118872" indent="0">
              <a:buNone/>
            </a:pPr>
            <a:endParaRPr lang="ru-RU" sz="2800" dirty="0"/>
          </a:p>
          <a:p>
            <a:pPr marL="118872" indent="0">
              <a:buNone/>
            </a:pPr>
            <a:endParaRPr lang="ru-RU" sz="2800" dirty="0" smtClean="0"/>
          </a:p>
          <a:p>
            <a:pPr marL="118872" indent="0">
              <a:buNone/>
            </a:pPr>
            <a:r>
              <a:rPr lang="ru-RU" sz="2800" dirty="0" smtClean="0"/>
              <a:t>Для </a:t>
            </a:r>
            <a:r>
              <a:rPr lang="en-US" sz="2800" dirty="0"/>
              <a:t>n</a:t>
            </a:r>
            <a:r>
              <a:rPr lang="ru-RU" sz="2800" dirty="0"/>
              <a:t>-разрядного представления оно будет равно</a:t>
            </a:r>
          </a:p>
          <a:p>
            <a:pPr marL="118872" indent="0">
              <a:buNone/>
            </a:pPr>
            <a:endParaRPr lang="ru-RU" sz="2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308396"/>
              </p:ext>
            </p:extLst>
          </p:nvPr>
        </p:nvGraphicFramePr>
        <p:xfrm>
          <a:off x="1390328" y="3068960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732010"/>
              </p:ext>
            </p:extLst>
          </p:nvPr>
        </p:nvGraphicFramePr>
        <p:xfrm>
          <a:off x="1524000" y="4869160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643894"/>
              </p:ext>
            </p:extLst>
          </p:nvPr>
        </p:nvGraphicFramePr>
        <p:xfrm>
          <a:off x="3491880" y="6006758"/>
          <a:ext cx="1368152" cy="523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3" name="Точечный рисунок" r:id="rId3" imgW="647619" imgH="247685" progId="Paint.Picture">
                  <p:embed/>
                </p:oleObj>
              </mc:Choice>
              <mc:Fallback>
                <p:oleObj name="Точечный рисунок" r:id="rId3" imgW="647619" imgH="247685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6006758"/>
                        <a:ext cx="1368152" cy="5231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8637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Целые числа со знаком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хранения </a:t>
            </a:r>
            <a:r>
              <a:rPr lang="ru-RU" i="1" dirty="0"/>
              <a:t>целых чисел со знаком </a:t>
            </a:r>
            <a:r>
              <a:rPr lang="ru-RU" dirty="0"/>
              <a:t>отводится две ячейки памяти (16 битов</a:t>
            </a:r>
            <a:r>
              <a:rPr lang="ru-RU" dirty="0" smtClean="0"/>
              <a:t>),</a:t>
            </a:r>
          </a:p>
          <a:p>
            <a:r>
              <a:rPr lang="ru-RU" dirty="0" smtClean="0"/>
              <a:t>Для </a:t>
            </a:r>
            <a:r>
              <a:rPr lang="ru-RU" dirty="0"/>
              <a:t>хранения </a:t>
            </a:r>
            <a:r>
              <a:rPr lang="ru-RU" i="1" dirty="0"/>
              <a:t>больших целых чисел со знаком </a:t>
            </a:r>
            <a:r>
              <a:rPr lang="ru-RU" dirty="0"/>
              <a:t>отводится четыре ячейки памяти (32 бита</a:t>
            </a:r>
            <a:r>
              <a:rPr lang="ru-RU" dirty="0" smtClean="0"/>
              <a:t>).</a:t>
            </a:r>
          </a:p>
          <a:p>
            <a:r>
              <a:rPr lang="ru-RU" dirty="0"/>
              <a:t>Старший (левый) разряд отводится под знак числа (если число положительное, то в знаковый разряд записывается 0, если число отрицательное — записывается 1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243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Представление в компьютере положительных чисел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63623"/>
            <a:ext cx="8229600" cy="4625609"/>
          </a:xfrm>
        </p:spPr>
        <p:txBody>
          <a:bodyPr/>
          <a:lstStyle/>
          <a:p>
            <a:pPr marL="118872" indent="0">
              <a:buNone/>
            </a:pPr>
            <a:r>
              <a:rPr lang="ru-RU" dirty="0"/>
              <a:t>Ч</a:t>
            </a:r>
            <a:r>
              <a:rPr lang="ru-RU" dirty="0" smtClean="0"/>
              <a:t>исло </a:t>
            </a:r>
            <a:r>
              <a:rPr lang="ru-RU" dirty="0"/>
              <a:t>2002</a:t>
            </a:r>
            <a:r>
              <a:rPr lang="ru-RU" baseline="-25000" dirty="0"/>
              <a:t>10</a:t>
            </a:r>
            <a:r>
              <a:rPr lang="ru-RU" dirty="0"/>
              <a:t> = 11111010010</a:t>
            </a:r>
            <a:r>
              <a:rPr lang="ru-RU" baseline="-25000" dirty="0"/>
              <a:t>2 </a:t>
            </a:r>
            <a:r>
              <a:rPr lang="ru-RU" dirty="0"/>
              <a:t>будет представлено в 16-разрядном </a:t>
            </a:r>
            <a:r>
              <a:rPr lang="ru-RU" dirty="0" smtClean="0"/>
              <a:t>представлении </a:t>
            </a:r>
            <a:r>
              <a:rPr lang="ru-RU" dirty="0"/>
              <a:t>следующим образом</a:t>
            </a:r>
            <a:r>
              <a:rPr lang="ru-RU" dirty="0" smtClean="0"/>
              <a:t>: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максимальное положительное число (с учетом выделения одного разряда на знак) </a:t>
            </a:r>
            <a:r>
              <a:rPr lang="ru-RU" dirty="0" smtClean="0"/>
              <a:t>равно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Минимальное отрицательное число </a:t>
            </a:r>
            <a:r>
              <a:rPr lang="ru-RU" dirty="0" smtClean="0"/>
              <a:t>равно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977552"/>
              </p:ext>
            </p:extLst>
          </p:nvPr>
        </p:nvGraphicFramePr>
        <p:xfrm>
          <a:off x="1187624" y="3102906"/>
          <a:ext cx="619268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88" name="Точечный рисунок" r:id="rId3" imgW="4095238" imgH="285866" progId="Paint.Picture">
                  <p:embed/>
                </p:oleObj>
              </mc:Choice>
              <mc:Fallback>
                <p:oleObj name="Точечный рисунок" r:id="rId3" imgW="4095238" imgH="285866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102906"/>
                        <a:ext cx="6192688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9417343"/>
              </p:ext>
            </p:extLst>
          </p:nvPr>
        </p:nvGraphicFramePr>
        <p:xfrm>
          <a:off x="2987824" y="4912609"/>
          <a:ext cx="2224755" cy="323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89" name="Точечный рисунок" r:id="rId5" imgW="1114581" imgH="161990" progId="Paint.Picture">
                  <p:embed/>
                </p:oleObj>
              </mc:Choice>
              <mc:Fallback>
                <p:oleObj name="Точечный рисунок" r:id="rId5" imgW="1114581" imgH="161990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912609"/>
                        <a:ext cx="2224755" cy="3232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4836878"/>
              </p:ext>
            </p:extLst>
          </p:nvPr>
        </p:nvGraphicFramePr>
        <p:xfrm>
          <a:off x="3491880" y="6261528"/>
          <a:ext cx="1264584" cy="365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90" name="Точечный рисунок" r:id="rId7" imgW="857143" imgH="247685" progId="Paint.Picture">
                  <p:embed/>
                </p:oleObj>
              </mc:Choice>
              <mc:Fallback>
                <p:oleObj name="Точечный рисунок" r:id="rId7" imgW="857143" imgH="247685" progId="Paint.Pictur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6261528"/>
                        <a:ext cx="1264584" cy="3653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3826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Диапазон хранения целых чисел со знаком и больших целых чисел со знаком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Максимальное положительное целое число в формате </a:t>
            </a:r>
            <a:r>
              <a:rPr lang="ru-RU" i="1" dirty="0"/>
              <a:t>больших целых чисел со знаком </a:t>
            </a:r>
            <a:r>
              <a:rPr lang="ru-RU" dirty="0" smtClean="0"/>
              <a:t>равно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Минимальное отрицательное целое число равно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164421"/>
              </p:ext>
            </p:extLst>
          </p:nvPr>
        </p:nvGraphicFramePr>
        <p:xfrm>
          <a:off x="2339752" y="3645024"/>
          <a:ext cx="466611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01" name="Точечный рисунок" r:id="rId3" imgW="2572109" imgH="237969" progId="Paint.Picture">
                  <p:embed/>
                </p:oleObj>
              </mc:Choice>
              <mc:Fallback>
                <p:oleObj name="Точечный рисунок" r:id="rId3" imgW="2572109" imgH="237969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645024"/>
                        <a:ext cx="4666118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628108"/>
              </p:ext>
            </p:extLst>
          </p:nvPr>
        </p:nvGraphicFramePr>
        <p:xfrm>
          <a:off x="2349099" y="5667007"/>
          <a:ext cx="4568658" cy="5597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02" name="Точечный рисунок" r:id="rId5" imgW="2409524" imgH="295238" progId="Paint.Picture">
                  <p:embed/>
                </p:oleObj>
              </mc:Choice>
              <mc:Fallback>
                <p:oleObj name="Точечный рисунок" r:id="rId5" imgW="2409524" imgH="295238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099" y="5667007"/>
                        <a:ext cx="4568658" cy="5597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3657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Дополнительный код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496" y="1628800"/>
            <a:ext cx="8439984" cy="424609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Для представления отрицательных чисел используется дополнительный код. </a:t>
            </a:r>
            <a:endParaRPr lang="ru-RU" dirty="0" smtClean="0"/>
          </a:p>
          <a:p>
            <a:r>
              <a:rPr lang="ru-RU" dirty="0" smtClean="0"/>
              <a:t>Дополнительный </a:t>
            </a:r>
            <a:r>
              <a:rPr lang="ru-RU" dirty="0"/>
              <a:t>код позволяет заменить арифметическую операцию вычитания операцией сложения, что существенно упрощает работу процессора и увеличивает его быстродействие</a:t>
            </a:r>
            <a:r>
              <a:rPr lang="ru-RU" dirty="0" smtClean="0"/>
              <a:t>.</a:t>
            </a:r>
          </a:p>
          <a:p>
            <a:r>
              <a:rPr lang="ru-RU" dirty="0"/>
              <a:t>Дополнительный код отрицательного числа </a:t>
            </a:r>
            <a:r>
              <a:rPr lang="ru-RU" i="1" dirty="0"/>
              <a:t>А, </a:t>
            </a:r>
            <a:r>
              <a:rPr lang="ru-RU" dirty="0"/>
              <a:t>хранящегося в </a:t>
            </a:r>
            <a:r>
              <a:rPr lang="en-US" i="1" dirty="0"/>
              <a:t>n </a:t>
            </a:r>
            <a:r>
              <a:rPr lang="ru-RU" dirty="0"/>
              <a:t>ячейках, равен 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02722"/>
              </p:ext>
            </p:extLst>
          </p:nvPr>
        </p:nvGraphicFramePr>
        <p:xfrm>
          <a:off x="3635896" y="5813113"/>
          <a:ext cx="1662297" cy="496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22" name="Точечный рисунок" r:id="rId3" imgW="638264" imgH="190426" progId="Paint.Picture">
                  <p:embed/>
                </p:oleObj>
              </mc:Choice>
              <mc:Fallback>
                <p:oleObj name="Точечный рисунок" r:id="rId3" imgW="638264" imgH="190426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5813113"/>
                        <a:ext cx="1662297" cy="496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6425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Дополнительный код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507288" cy="4625609"/>
          </a:xfrm>
        </p:spPr>
        <p:txBody>
          <a:bodyPr/>
          <a:lstStyle/>
          <a:p>
            <a:r>
              <a:rPr lang="ru-RU" dirty="0"/>
              <a:t>Дополнительный код представляет собой дополнение модуля отрицательного числа </a:t>
            </a:r>
            <a:r>
              <a:rPr lang="ru-RU" i="1" dirty="0"/>
              <a:t>А </a:t>
            </a:r>
            <a:r>
              <a:rPr lang="ru-RU" dirty="0"/>
              <a:t>до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dirty="0" smtClean="0"/>
              <a:t>, </a:t>
            </a:r>
            <a:r>
              <a:rPr lang="ru-RU" dirty="0"/>
              <a:t>поэтому в </a:t>
            </a:r>
            <a:r>
              <a:rPr lang="en-US" dirty="0"/>
              <a:t>n</a:t>
            </a:r>
            <a:r>
              <a:rPr lang="ru-RU" dirty="0"/>
              <a:t>-разрядной компьютерной арифметике: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двоичная </a:t>
            </a:r>
            <a:r>
              <a:rPr lang="ru-RU" dirty="0"/>
              <a:t>запись такого числа состоит из одной единицы и </a:t>
            </a:r>
            <a:r>
              <a:rPr lang="en-US" dirty="0"/>
              <a:t>n</a:t>
            </a:r>
            <a:r>
              <a:rPr lang="ru-RU" dirty="0"/>
              <a:t> </a:t>
            </a:r>
            <a:r>
              <a:rPr lang="ru-RU" dirty="0" smtClean="0"/>
              <a:t>нулей.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9603089"/>
              </p:ext>
            </p:extLst>
          </p:nvPr>
        </p:nvGraphicFramePr>
        <p:xfrm>
          <a:off x="2843808" y="3987982"/>
          <a:ext cx="3229459" cy="449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47" name="Точечный рисунок" r:id="rId3" imgW="1438095" imgH="200159" progId="Paint.Picture">
                  <p:embed/>
                </p:oleObj>
              </mc:Choice>
              <mc:Fallback>
                <p:oleObj name="Точечный рисунок" r:id="rId3" imgW="1438095" imgH="200159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987982"/>
                        <a:ext cx="3229459" cy="4491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702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Дополнительный код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2352" y="1700808"/>
            <a:ext cx="8682136" cy="515719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Запись дополнительного кода </a:t>
            </a:r>
            <a:r>
              <a:rPr lang="ru-RU" dirty="0"/>
              <a:t>отрицательного числа - 2002 для 16-разрядного компьютерного представления.</a:t>
            </a:r>
          </a:p>
          <a:p>
            <a:endParaRPr lang="ru-RU" dirty="0" smtClean="0"/>
          </a:p>
          <a:p>
            <a:r>
              <a:rPr lang="ru-RU" dirty="0"/>
              <a:t>2</a:t>
            </a:r>
            <a:r>
              <a:rPr lang="ru-RU" baseline="30000" dirty="0"/>
              <a:t>16</a:t>
            </a:r>
            <a:r>
              <a:rPr lang="ru-RU" dirty="0"/>
              <a:t> - </a:t>
            </a:r>
            <a:r>
              <a:rPr lang="en-US" dirty="0"/>
              <a:t>|</a:t>
            </a:r>
            <a:r>
              <a:rPr lang="ru-RU" dirty="0"/>
              <a:t>2002</a:t>
            </a:r>
            <a:r>
              <a:rPr lang="ru-RU" baseline="-25000" dirty="0"/>
              <a:t>10</a:t>
            </a:r>
            <a:r>
              <a:rPr lang="en-US" dirty="0" smtClean="0"/>
              <a:t>|</a:t>
            </a:r>
            <a:r>
              <a:rPr lang="ru-RU" dirty="0" smtClean="0"/>
              <a:t> = дополнительный код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3000" dirty="0" smtClean="0"/>
              <a:t>Проверка: </a:t>
            </a:r>
          </a:p>
          <a:p>
            <a:pPr marL="118872" indent="0">
              <a:buNone/>
            </a:pPr>
            <a:r>
              <a:rPr lang="ru-RU" sz="3000" dirty="0" smtClean="0"/>
              <a:t>63 </a:t>
            </a:r>
            <a:r>
              <a:rPr lang="ru-RU" sz="3000" dirty="0"/>
              <a:t>534</a:t>
            </a:r>
            <a:r>
              <a:rPr lang="ru-RU" sz="3000" baseline="-25000" dirty="0"/>
              <a:t>10</a:t>
            </a:r>
            <a:r>
              <a:rPr lang="ru-RU" sz="3000" dirty="0"/>
              <a:t> </a:t>
            </a:r>
            <a:r>
              <a:rPr lang="ru-RU" sz="3000" dirty="0"/>
              <a:t>(дополнительный код) </a:t>
            </a:r>
            <a:r>
              <a:rPr lang="ru-RU" sz="3000" dirty="0" smtClean="0"/>
              <a:t>+ </a:t>
            </a:r>
            <a:r>
              <a:rPr lang="en-US" sz="3000" dirty="0" smtClean="0"/>
              <a:t>|</a:t>
            </a:r>
            <a:r>
              <a:rPr lang="ru-RU" sz="3000" dirty="0" smtClean="0"/>
              <a:t>-2002</a:t>
            </a:r>
            <a:r>
              <a:rPr lang="ru-RU" sz="3000" baseline="-25000" dirty="0" smtClean="0"/>
              <a:t>10</a:t>
            </a:r>
            <a:r>
              <a:rPr lang="en-US" sz="3000" dirty="0" smtClean="0"/>
              <a:t>|</a:t>
            </a:r>
            <a:r>
              <a:rPr lang="ru-RU" sz="3000" dirty="0" smtClean="0"/>
              <a:t>(модуль отрицательного числа) = 65 536</a:t>
            </a:r>
            <a:r>
              <a:rPr lang="ru-RU" sz="3000" baseline="-25000" dirty="0" smtClean="0"/>
              <a:t>10</a:t>
            </a:r>
            <a:r>
              <a:rPr lang="ru-RU" sz="3000" dirty="0"/>
              <a:t> </a:t>
            </a:r>
            <a:r>
              <a:rPr lang="ru-RU" sz="3000" dirty="0" smtClean="0"/>
              <a:t>(получаем ноль </a:t>
            </a:r>
            <a:r>
              <a:rPr lang="ru-RU" sz="3000" dirty="0"/>
              <a:t>16-разрядной компьютерной арифметики</a:t>
            </a:r>
            <a:r>
              <a:rPr lang="ru-RU" sz="3000" dirty="0" smtClean="0"/>
              <a:t>)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482929"/>
              </p:ext>
            </p:extLst>
          </p:nvPr>
        </p:nvGraphicFramePr>
        <p:xfrm>
          <a:off x="1478929" y="3521601"/>
          <a:ext cx="6186142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1" name="Точечный рисунок" r:id="rId3" imgW="4001058" imgH="838095" progId="Paint.Picture">
                  <p:embed/>
                </p:oleObj>
              </mc:Choice>
              <mc:Fallback>
                <p:oleObj name="Точечный рисунок" r:id="rId3" imgW="4001058" imgH="838095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8929" y="3521601"/>
                        <a:ext cx="6186142" cy="12961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387403"/>
              </p:ext>
            </p:extLst>
          </p:nvPr>
        </p:nvGraphicFramePr>
        <p:xfrm>
          <a:off x="3740851" y="2596811"/>
          <a:ext cx="1662297" cy="496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2" name="Точечный рисунок" r:id="rId5" imgW="638264" imgH="190426" progId="Paint.Picture">
                  <p:embed/>
                </p:oleObj>
              </mc:Choice>
              <mc:Fallback>
                <p:oleObj name="Точечный рисунок" r:id="rId5" imgW="638264" imgH="19042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851" y="2596811"/>
                        <a:ext cx="1662297" cy="496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68980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1190</TotalTime>
  <Words>696</Words>
  <Application>Microsoft Office PowerPoint</Application>
  <PresentationFormat>Экран (4:3)</PresentationFormat>
  <Paragraphs>114</Paragraphs>
  <Slides>18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Модульная</vt:lpstr>
      <vt:lpstr>Изображение Paintbrush</vt:lpstr>
      <vt:lpstr>Представление чисел в компьютере. Решение задач</vt:lpstr>
      <vt:lpstr>Целые неотрицательные числа</vt:lpstr>
      <vt:lpstr>Диапазон хранения целых неотрицательных чисел</vt:lpstr>
      <vt:lpstr>Целые числа со знаком</vt:lpstr>
      <vt:lpstr>Представление в компьютере положительных чисел</vt:lpstr>
      <vt:lpstr>Диапазон хранения целых чисел со знаком и больших целых чисел со знаком</vt:lpstr>
      <vt:lpstr>Дополнительный код</vt:lpstr>
      <vt:lpstr>Дополнительный код</vt:lpstr>
      <vt:lpstr>Дополнительный код</vt:lpstr>
      <vt:lpstr>Алгоритм получения дополнительного кода</vt:lpstr>
      <vt:lpstr>Вычисление дополнительного кода числа с использованием обратного кода</vt:lpstr>
      <vt:lpstr>Вычисление дополнительного кода числа с использованием обратного кода</vt:lpstr>
      <vt:lpstr>Вычисление дополнительного кода числа с использованием обратного кода</vt:lpstr>
      <vt:lpstr>Представление чисел в формате с плавающей запятой</vt:lpstr>
      <vt:lpstr>Представление чисел в формате с плавающей запятой</vt:lpstr>
      <vt:lpstr>Сложение и вычитание чисел в формате с плавающей запятой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User</cp:lastModifiedBy>
  <cp:revision>233</cp:revision>
  <dcterms:created xsi:type="dcterms:W3CDTF">2015-08-30T09:51:53Z</dcterms:created>
  <dcterms:modified xsi:type="dcterms:W3CDTF">2015-12-01T12:53:15Z</dcterms:modified>
</cp:coreProperties>
</file>