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79" r:id="rId12"/>
    <p:sldId id="289" r:id="rId13"/>
    <p:sldId id="290" r:id="rId14"/>
    <p:sldId id="291" r:id="rId15"/>
    <p:sldId id="292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077200" cy="352902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Арифметические операции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позиционных системах </a:t>
            </a:r>
            <a:r>
              <a:rPr lang="ru-RU" dirty="0" smtClean="0"/>
              <a:t>счисления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Решение задач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Арифметические </a:t>
            </a:r>
            <a:r>
              <a:rPr lang="ru-RU" dirty="0" smtClean="0"/>
              <a:t>операции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8ой </a:t>
            </a:r>
            <a:r>
              <a:rPr lang="ru-RU" dirty="0" smtClean="0"/>
              <a:t>и </a:t>
            </a:r>
            <a:r>
              <a:rPr lang="ru-RU" dirty="0" smtClean="0"/>
              <a:t>16ой 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Аналогично можно выполнять арифметические действия в восьмеричной и шестнадцатеричной системах счисления.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Необходимо </a:t>
            </a:r>
            <a:r>
              <a:rPr lang="ru-RU" dirty="0" smtClean="0"/>
              <a:t>только помнить, что перенос в следующий разряд при сложении и заем из старшего разряда при вычитании определяется величиной основания системы счисления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проведения арифметических операций над числами, выраженными в различных системах счисления, необходимо предварительно перевести их в одну и ту же систему.</a:t>
            </a:r>
          </a:p>
          <a:p>
            <a:endParaRPr lang="ru-RU" dirty="0"/>
          </a:p>
        </p:txBody>
      </p:sp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2097" name="Object 1"/>
          <p:cNvGraphicFramePr>
            <a:graphicFrameLocks noChangeAspect="1"/>
          </p:cNvGraphicFramePr>
          <p:nvPr/>
        </p:nvGraphicFramePr>
        <p:xfrm>
          <a:off x="2928926" y="3500438"/>
          <a:ext cx="2468068" cy="1285884"/>
        </p:xfrm>
        <a:graphic>
          <a:graphicData uri="http://schemas.openxmlformats.org/presentationml/2006/ole">
            <p:oleObj spid="_x0000_s132097" name="Точечный рисунок" r:id="rId3" imgW="1133633" imgH="59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9001156" cy="53578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. Произвести арифметические действия:</a:t>
            </a:r>
          </a:p>
          <a:p>
            <a:pPr>
              <a:buNone/>
            </a:pPr>
            <a:r>
              <a:rPr lang="ru-RU" dirty="0" smtClean="0"/>
              <a:t>а) 11011101</a:t>
            </a:r>
            <a:r>
              <a:rPr lang="ru-RU" baseline="-25000" dirty="0" smtClean="0"/>
              <a:t>2</a:t>
            </a:r>
            <a:r>
              <a:rPr lang="ru-RU" dirty="0" smtClean="0"/>
              <a:t>+10101110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б) 11011</a:t>
            </a:r>
            <a:r>
              <a:rPr lang="ru-RU" baseline="-25000" dirty="0" smtClean="0"/>
              <a:t>2</a:t>
            </a:r>
            <a:r>
              <a:rPr lang="ru-RU" dirty="0" smtClean="0"/>
              <a:t>-01110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в) 1011</a:t>
            </a:r>
            <a:r>
              <a:rPr lang="ru-RU" baseline="-25000" dirty="0" smtClean="0"/>
              <a:t>2</a:t>
            </a:r>
            <a:r>
              <a:rPr lang="ru-RU" dirty="0" smtClean="0"/>
              <a:t>*11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</a:t>
            </a:r>
            <a:r>
              <a:rPr lang="ru-RU" dirty="0" smtClean="0"/>
              <a:t>.  Произвести арифметические действия:</a:t>
            </a:r>
          </a:p>
          <a:p>
            <a:pPr>
              <a:buNone/>
            </a:pPr>
            <a:r>
              <a:rPr lang="ru-RU" dirty="0" smtClean="0"/>
              <a:t>а) 01101111</a:t>
            </a:r>
            <a:r>
              <a:rPr lang="ru-RU" baseline="-25000" dirty="0" smtClean="0"/>
              <a:t>2</a:t>
            </a:r>
            <a:r>
              <a:rPr lang="ru-RU" dirty="0" smtClean="0"/>
              <a:t>+1100011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б) 10011010</a:t>
            </a:r>
            <a:r>
              <a:rPr lang="ru-RU" baseline="-25000" dirty="0" smtClean="0"/>
              <a:t>2</a:t>
            </a:r>
            <a:r>
              <a:rPr lang="ru-RU" dirty="0" smtClean="0"/>
              <a:t>-01100101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в) 1100</a:t>
            </a:r>
            <a:r>
              <a:rPr lang="ru-RU" baseline="-25000" dirty="0" smtClean="0"/>
              <a:t>2</a:t>
            </a:r>
            <a:r>
              <a:rPr lang="ru-RU" dirty="0" smtClean="0"/>
              <a:t>*110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3. Выполните операцию деления над двоичными числами:</a:t>
            </a:r>
          </a:p>
          <a:p>
            <a:pPr>
              <a:buNone/>
            </a:pPr>
            <a:r>
              <a:rPr lang="ru-RU" dirty="0" smtClean="0"/>
              <a:t>а) 1110:11 </a:t>
            </a:r>
          </a:p>
          <a:p>
            <a:pPr>
              <a:buNone/>
            </a:pPr>
            <a:r>
              <a:rPr lang="ru-RU" dirty="0" smtClean="0"/>
              <a:t>б) 1000:10 </a:t>
            </a:r>
          </a:p>
          <a:p>
            <a:pPr>
              <a:buNone/>
            </a:pPr>
            <a:r>
              <a:rPr lang="ru-RU" dirty="0" smtClean="0"/>
              <a:t>в) 1111:11 </a:t>
            </a:r>
          </a:p>
          <a:p>
            <a:pPr>
              <a:buNone/>
            </a:pPr>
            <a:r>
              <a:rPr lang="ru-RU" dirty="0" smtClean="0"/>
              <a:t>г) 1010:10 </a:t>
            </a:r>
          </a:p>
          <a:p>
            <a:pPr>
              <a:buNone/>
            </a:pPr>
            <a:r>
              <a:rPr lang="ru-RU" dirty="0" err="1" smtClean="0"/>
              <a:t>д</a:t>
            </a:r>
            <a:r>
              <a:rPr lang="ru-RU" dirty="0" smtClean="0"/>
              <a:t>) 111010001001:111101</a:t>
            </a:r>
          </a:p>
          <a:p>
            <a:pPr>
              <a:buNone/>
            </a:pPr>
            <a:r>
              <a:rPr lang="ru-RU" dirty="0" smtClean="0"/>
              <a:t>е) 11111100101:101011</a:t>
            </a:r>
          </a:p>
          <a:p>
            <a:pPr>
              <a:buNone/>
            </a:pPr>
            <a:r>
              <a:rPr lang="ru-RU" dirty="0" smtClean="0"/>
              <a:t>ж) 100011011100:110110 </a:t>
            </a:r>
          </a:p>
          <a:p>
            <a:pPr>
              <a:buNone/>
            </a:pPr>
            <a:r>
              <a:rPr lang="ru-RU" dirty="0" err="1" smtClean="0"/>
              <a:t>з</a:t>
            </a:r>
            <a:r>
              <a:rPr lang="ru-RU" dirty="0" smtClean="0"/>
              <a:t>) 111010001000:111100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4. Произведите сложение двоичных чисел:</a:t>
            </a:r>
          </a:p>
          <a:p>
            <a:pPr>
              <a:buNone/>
            </a:pPr>
            <a:r>
              <a:rPr lang="ru-RU" dirty="0" smtClean="0"/>
              <a:t>А) 111+101</a:t>
            </a:r>
          </a:p>
          <a:p>
            <a:pPr>
              <a:buNone/>
            </a:pPr>
            <a:r>
              <a:rPr lang="ru-RU" dirty="0" smtClean="0"/>
              <a:t>Б) 11011+1110</a:t>
            </a:r>
          </a:p>
          <a:p>
            <a:pPr>
              <a:buNone/>
            </a:pPr>
            <a:r>
              <a:rPr lang="ru-RU" dirty="0" smtClean="0"/>
              <a:t>В) 0010001+1011101</a:t>
            </a:r>
          </a:p>
          <a:p>
            <a:pPr>
              <a:buNone/>
            </a:pPr>
            <a:r>
              <a:rPr lang="ru-RU" dirty="0" smtClean="0"/>
              <a:t>Г) 11111111+11111111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</a:t>
            </a:r>
            <a:r>
              <a:rPr lang="ru-RU" dirty="0" smtClean="0"/>
              <a:t>. Выполните вычитание двоичных чисел:</a:t>
            </a:r>
          </a:p>
          <a:p>
            <a:pPr>
              <a:buNone/>
            </a:pPr>
            <a:r>
              <a:rPr lang="ru-RU" dirty="0" smtClean="0"/>
              <a:t>А) 111-101</a:t>
            </a:r>
          </a:p>
          <a:p>
            <a:pPr>
              <a:buNone/>
            </a:pPr>
            <a:r>
              <a:rPr lang="ru-RU" dirty="0" smtClean="0"/>
              <a:t>Б) 11011-01110</a:t>
            </a:r>
          </a:p>
          <a:p>
            <a:pPr>
              <a:buNone/>
            </a:pPr>
            <a:r>
              <a:rPr lang="ru-RU" dirty="0" smtClean="0"/>
              <a:t>В) 10011010-1100101</a:t>
            </a:r>
          </a:p>
          <a:p>
            <a:pPr>
              <a:buNone/>
            </a:pPr>
            <a:r>
              <a:rPr lang="ru-RU" dirty="0" smtClean="0"/>
              <a:t>Г) </a:t>
            </a:r>
            <a:r>
              <a:rPr lang="ru-RU" dirty="0" smtClean="0"/>
              <a:t>10101010-01010101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6. Умножьте двоичные числа:</a:t>
            </a:r>
          </a:p>
          <a:p>
            <a:pPr>
              <a:buNone/>
            </a:pPr>
            <a:r>
              <a:rPr lang="ru-RU" dirty="0" smtClean="0"/>
              <a:t>А) 111*101</a:t>
            </a:r>
          </a:p>
          <a:p>
            <a:pPr>
              <a:buNone/>
            </a:pPr>
            <a:r>
              <a:rPr lang="ru-RU" dirty="0" smtClean="0"/>
              <a:t>Б) 11011*1110</a:t>
            </a:r>
          </a:p>
          <a:p>
            <a:pPr>
              <a:buNone/>
            </a:pPr>
            <a:r>
              <a:rPr lang="ru-RU" dirty="0" smtClean="0"/>
              <a:t>В) 100111*1001</a:t>
            </a:r>
          </a:p>
          <a:p>
            <a:pPr>
              <a:buNone/>
            </a:pPr>
            <a:r>
              <a:rPr lang="ru-RU" dirty="0" smtClean="0"/>
              <a:t>Г) </a:t>
            </a:r>
            <a:r>
              <a:rPr lang="ru-RU" dirty="0" smtClean="0"/>
              <a:t>10101010*1010101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7. Разделите двоичные числа:</a:t>
            </a:r>
          </a:p>
          <a:p>
            <a:pPr>
              <a:buNone/>
            </a:pPr>
            <a:r>
              <a:rPr lang="ru-RU" dirty="0" smtClean="0"/>
              <a:t>А) 1000001:1101</a:t>
            </a:r>
          </a:p>
          <a:p>
            <a:pPr>
              <a:buNone/>
            </a:pPr>
            <a:r>
              <a:rPr lang="ru-RU" dirty="0" smtClean="0"/>
              <a:t>Б) 1111:11</a:t>
            </a:r>
          </a:p>
          <a:p>
            <a:pPr>
              <a:buNone/>
            </a:pPr>
            <a:r>
              <a:rPr lang="ru-RU" dirty="0" smtClean="0"/>
              <a:t>В) </a:t>
            </a:r>
            <a:r>
              <a:rPr lang="ru-RU" dirty="0" smtClean="0"/>
              <a:t>10101:11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8. Вычислите выражения:</a:t>
            </a:r>
          </a:p>
          <a:p>
            <a:pPr>
              <a:buNone/>
            </a:pPr>
            <a:r>
              <a:rPr lang="ru-RU" dirty="0" smtClean="0"/>
              <a:t>а) (11111012+AF16)/</a:t>
            </a:r>
            <a:r>
              <a:rPr lang="ru-RU" dirty="0" smtClean="0"/>
              <a:t>368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б) </a:t>
            </a:r>
            <a:r>
              <a:rPr lang="ru-RU" dirty="0" smtClean="0"/>
              <a:t>1258+111012*A216-14178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9</a:t>
            </a:r>
            <a:r>
              <a:rPr lang="ru-RU" dirty="0" smtClean="0"/>
              <a:t>. Найдите среднее арифметическое следующих чисел:</a:t>
            </a:r>
          </a:p>
          <a:p>
            <a:pPr>
              <a:buNone/>
            </a:pPr>
            <a:r>
              <a:rPr lang="ru-RU" dirty="0" smtClean="0"/>
              <a:t>а) 10010110</a:t>
            </a:r>
            <a:r>
              <a:rPr lang="ru-RU" baseline="-25000" dirty="0" smtClean="0"/>
              <a:t>2</a:t>
            </a:r>
            <a:r>
              <a:rPr lang="ru-RU" dirty="0" smtClean="0"/>
              <a:t>, 1100100</a:t>
            </a:r>
            <a:r>
              <a:rPr lang="ru-RU" baseline="-25000" dirty="0" smtClean="0"/>
              <a:t>2</a:t>
            </a:r>
            <a:r>
              <a:rPr lang="ru-RU" dirty="0" smtClean="0"/>
              <a:t> и </a:t>
            </a:r>
            <a:r>
              <a:rPr lang="ru-RU" dirty="0" smtClean="0"/>
              <a:t>110010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б) 226</a:t>
            </a:r>
            <a:r>
              <a:rPr lang="ru-RU" baseline="-25000" dirty="0" smtClean="0"/>
              <a:t>8</a:t>
            </a:r>
            <a:r>
              <a:rPr lang="ru-RU" dirty="0" smtClean="0"/>
              <a:t>, 64</a:t>
            </a:r>
            <a:r>
              <a:rPr lang="ru-RU" baseline="-25000" dirty="0" smtClean="0"/>
              <a:t>16</a:t>
            </a:r>
            <a:r>
              <a:rPr lang="ru-RU" dirty="0" smtClean="0"/>
              <a:t> и </a:t>
            </a:r>
            <a:r>
              <a:rPr lang="ru-RU" dirty="0" smtClean="0"/>
              <a:t>62</a:t>
            </a:r>
            <a:r>
              <a:rPr lang="ru-RU" baseline="-25000" dirty="0" smtClean="0"/>
              <a:t>8</a:t>
            </a:r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140-142.</a:t>
            </a: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Задание: </a:t>
            </a:r>
            <a:r>
              <a:rPr lang="ru-RU" sz="2400" dirty="0" smtClean="0"/>
              <a:t>Расставьте </a:t>
            </a:r>
            <a:r>
              <a:rPr lang="ru-RU" sz="2400" dirty="0" smtClean="0"/>
              <a:t>знаки арифметических операций так, чтобы были верны следующие равенства в двоичной системе</a:t>
            </a:r>
            <a:r>
              <a:rPr lang="ru-RU" sz="2400" dirty="0" smtClean="0"/>
              <a:t>: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а) 1100 ? 11 ? 100 = </a:t>
            </a:r>
            <a:r>
              <a:rPr lang="ru-RU" sz="2400" dirty="0" smtClean="0"/>
              <a:t>100000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б) 1100 ? 10 ? 10 = </a:t>
            </a:r>
            <a:r>
              <a:rPr lang="ru-RU" sz="2400" dirty="0" smtClean="0"/>
              <a:t>100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в) 1100 ? 10 ? 10 = </a:t>
            </a:r>
            <a:r>
              <a:rPr lang="ru-RU" sz="2400" dirty="0" smtClean="0"/>
              <a:t>110000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г) 1100 ? 10 ? 10 = </a:t>
            </a:r>
            <a:r>
              <a:rPr lang="ru-RU" sz="2400" dirty="0" smtClean="0"/>
              <a:t>1011</a:t>
            </a:r>
            <a:endParaRPr lang="ru-RU" sz="2400" dirty="0" smtClean="0"/>
          </a:p>
          <a:p>
            <a:pPr>
              <a:buNone/>
            </a:pPr>
            <a:r>
              <a:rPr lang="ru-RU" sz="2400" dirty="0" err="1" smtClean="0"/>
              <a:t>д</a:t>
            </a:r>
            <a:r>
              <a:rPr lang="ru-RU" sz="2400" dirty="0" smtClean="0"/>
              <a:t>) 1100 ? 11 ? 100 = </a:t>
            </a:r>
            <a:r>
              <a:rPr lang="ru-RU" sz="2400" dirty="0" smtClean="0"/>
              <a:t>0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Сложение </a:t>
            </a:r>
            <a:r>
              <a:rPr lang="ru-RU" dirty="0" smtClean="0"/>
              <a:t>чисел в двоичной системе счисления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основе сложения лежит </a:t>
            </a:r>
            <a:r>
              <a:rPr lang="ru-RU" dirty="0" smtClean="0"/>
              <a:t>таблица сложения одноразрядных двоичных чисел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сложении двух единиц происходит переполнение разряда и производится перенос в старший разряд.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Переполнение </a:t>
            </a:r>
            <a:r>
              <a:rPr lang="ru-RU" dirty="0" smtClean="0"/>
              <a:t>разряда наступает тогда, когда величина числа в нем становится равной или большей основания системы счисления.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двоичной системы счисления эта величина равна двум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1857" name="Object 1"/>
          <p:cNvGraphicFramePr>
            <a:graphicFrameLocks noChangeAspect="1"/>
          </p:cNvGraphicFramePr>
          <p:nvPr/>
        </p:nvGraphicFramePr>
        <p:xfrm>
          <a:off x="3428992" y="2428868"/>
          <a:ext cx="1643074" cy="1353120"/>
        </p:xfrm>
        <a:graphic>
          <a:graphicData uri="http://schemas.openxmlformats.org/presentationml/2006/ole">
            <p:oleObj spid="_x0000_s121857" name="Точечный рисунок" r:id="rId3" imgW="647619" imgH="53347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25717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Сложим в столбик двоичные числа 110</a:t>
            </a:r>
            <a:r>
              <a:rPr lang="ru-RU" baseline="-25000" dirty="0" smtClean="0"/>
              <a:t>2</a:t>
            </a:r>
            <a:r>
              <a:rPr lang="ru-RU" dirty="0" smtClean="0"/>
              <a:t> и 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Выполним проверку: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59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1928802"/>
            <a:ext cx="1214446" cy="1589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5956" name="Object 4"/>
          <p:cNvGraphicFramePr>
            <a:graphicFrameLocks noChangeAspect="1"/>
          </p:cNvGraphicFramePr>
          <p:nvPr/>
        </p:nvGraphicFramePr>
        <p:xfrm>
          <a:off x="2000232" y="3857628"/>
          <a:ext cx="4643470" cy="1143008"/>
        </p:xfrm>
        <a:graphic>
          <a:graphicData uri="http://schemas.openxmlformats.org/presentationml/2006/ole">
            <p:oleObj spid="_x0000_s125956" name="Точечный рисунок" r:id="rId4" imgW="1857143" imgH="457143" progId="Paint.Picture">
              <p:embed/>
            </p:oleObj>
          </a:graphicData>
        </a:graphic>
      </p:graphicFrame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5958" name="Object 6"/>
          <p:cNvGraphicFramePr>
            <a:graphicFrameLocks noChangeAspect="1"/>
          </p:cNvGraphicFramePr>
          <p:nvPr/>
        </p:nvGraphicFramePr>
        <p:xfrm>
          <a:off x="2000232" y="5286388"/>
          <a:ext cx="5218080" cy="500066"/>
        </p:xfrm>
        <a:graphic>
          <a:graphicData uri="http://schemas.openxmlformats.org/presentationml/2006/ole">
            <p:oleObj spid="_x0000_s125958" name="Точечный рисунок" r:id="rId5" imgW="2285714" imgH="21922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Вычитание </a:t>
            </a:r>
            <a:r>
              <a:rPr lang="ru-RU" dirty="0" smtClean="0"/>
              <a:t>двоичных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001156" cy="27860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основе </a:t>
            </a:r>
            <a:r>
              <a:rPr lang="ru-RU" dirty="0" smtClean="0"/>
              <a:t>лежит таблица вычитания одноразрядных двоичных чисел.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вычитании из меньшего числа (0) большего (1) производится заем из старшего разряда.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таблице заем обозначен 1 с чертой.</a:t>
            </a:r>
          </a:p>
          <a:p>
            <a:endParaRPr lang="ru-RU" dirty="0"/>
          </a:p>
        </p:txBody>
      </p:sp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6977" name="Object 1"/>
          <p:cNvGraphicFramePr>
            <a:graphicFrameLocks noChangeAspect="1"/>
          </p:cNvGraphicFramePr>
          <p:nvPr/>
        </p:nvGraphicFramePr>
        <p:xfrm>
          <a:off x="3143240" y="4357694"/>
          <a:ext cx="1861357" cy="1500198"/>
        </p:xfrm>
        <a:graphic>
          <a:graphicData uri="http://schemas.openxmlformats.org/presentationml/2006/ole">
            <p:oleObj spid="_x0000_s126977" name="Точечный рисунок" r:id="rId3" imgW="638264" imgH="51442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518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Произведем </a:t>
            </a:r>
            <a:r>
              <a:rPr lang="ru-RU" dirty="0" smtClean="0"/>
              <a:t>вычитание двоичных чисел 110</a:t>
            </a:r>
            <a:r>
              <a:rPr lang="ru-RU" baseline="-25000" dirty="0" smtClean="0"/>
              <a:t>2</a:t>
            </a:r>
            <a:r>
              <a:rPr lang="ru-RU" dirty="0" smtClean="0"/>
              <a:t> и 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8001" name="Object 1"/>
          <p:cNvGraphicFramePr>
            <a:graphicFrameLocks noChangeAspect="1"/>
          </p:cNvGraphicFramePr>
          <p:nvPr/>
        </p:nvGraphicFramePr>
        <p:xfrm>
          <a:off x="3500431" y="3071810"/>
          <a:ext cx="927346" cy="1143008"/>
        </p:xfrm>
        <a:graphic>
          <a:graphicData uri="http://schemas.openxmlformats.org/presentationml/2006/ole">
            <p:oleObj spid="_x0000_s128001" name="Точечный рисунок" r:id="rId3" imgW="409632" imgH="50476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Умножение двоичных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72537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Умножение многоразрядных двоичных чисел происходит в соответствии с </a:t>
            </a:r>
            <a:r>
              <a:rPr lang="ru-RU" dirty="0" smtClean="0"/>
              <a:t>таблицей </a:t>
            </a:r>
            <a:r>
              <a:rPr lang="ru-RU" dirty="0" smtClean="0"/>
              <a:t>умножения по обычной схеме, применяемой в десятичной системе счисления, с последовательным умножением множимого на очередную цифру множителя.</a:t>
            </a:r>
            <a:endParaRPr lang="ru-RU" dirty="0"/>
          </a:p>
        </p:txBody>
      </p:sp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9025" name="Object 1"/>
          <p:cNvGraphicFramePr>
            <a:graphicFrameLocks noChangeAspect="1"/>
          </p:cNvGraphicFramePr>
          <p:nvPr/>
        </p:nvGraphicFramePr>
        <p:xfrm>
          <a:off x="3857620" y="4572008"/>
          <a:ext cx="1500198" cy="1583542"/>
        </p:xfrm>
        <a:graphic>
          <a:graphicData uri="http://schemas.openxmlformats.org/presentationml/2006/ole">
            <p:oleObj spid="_x0000_s129025" name="Точечный рисунок" r:id="rId3" imgW="514422" imgH="54285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518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Произведем </a:t>
            </a:r>
            <a:r>
              <a:rPr lang="ru-RU" dirty="0" smtClean="0"/>
              <a:t>умножение двоичных чисел 110</a:t>
            </a:r>
            <a:r>
              <a:rPr lang="ru-RU" baseline="-25000" dirty="0" smtClean="0"/>
              <a:t>2</a:t>
            </a:r>
            <a:r>
              <a:rPr lang="ru-RU" dirty="0" smtClean="0"/>
              <a:t> и 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0049" name="Object 1"/>
          <p:cNvGraphicFramePr>
            <a:graphicFrameLocks noChangeAspect="1"/>
          </p:cNvGraphicFramePr>
          <p:nvPr/>
        </p:nvGraphicFramePr>
        <p:xfrm>
          <a:off x="3071802" y="3286124"/>
          <a:ext cx="1211161" cy="1785950"/>
        </p:xfrm>
        <a:graphic>
          <a:graphicData uri="http://schemas.openxmlformats.org/presentationml/2006/ole">
            <p:oleObj spid="_x0000_s130049" name="Точечный рисунок" r:id="rId3" imgW="561905" imgH="828791" progId="Paint.Pictur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Деление двоичных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Операция деления выполняется по алгоритму, подобному алгоритму выполнения операции деления в десятичной системе счисления.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6538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Произведем </a:t>
            </a:r>
            <a:r>
              <a:rPr lang="ru-RU" dirty="0" smtClean="0"/>
              <a:t>деление двоичного числа 110</a:t>
            </a:r>
            <a:r>
              <a:rPr lang="ru-RU" baseline="-25000" dirty="0" smtClean="0"/>
              <a:t>2</a:t>
            </a:r>
            <a:r>
              <a:rPr lang="ru-RU" dirty="0" smtClean="0"/>
              <a:t> на 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929066"/>
            <a:ext cx="211403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1040</TotalTime>
  <Words>515</Words>
  <Application>Microsoft Office PowerPoint</Application>
  <PresentationFormat>Экран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Модульная</vt:lpstr>
      <vt:lpstr>Изображение Paintbrush</vt:lpstr>
      <vt:lpstr>Арифметические операции  в позиционных системах счисления. Решение задач</vt:lpstr>
      <vt:lpstr>Сложение чисел в двоичной системе счисления</vt:lpstr>
      <vt:lpstr>Пример</vt:lpstr>
      <vt:lpstr>Вычитание двоичных чисел</vt:lpstr>
      <vt:lpstr>Пример</vt:lpstr>
      <vt:lpstr>Умножение двоичных чисел</vt:lpstr>
      <vt:lpstr>Пример</vt:lpstr>
      <vt:lpstr>Деление двоичных чисел</vt:lpstr>
      <vt:lpstr>Пример</vt:lpstr>
      <vt:lpstr>Арифметические операции  в 8ой и 16ой СС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221</cp:revision>
  <dcterms:created xsi:type="dcterms:W3CDTF">2015-08-30T09:51:53Z</dcterms:created>
  <dcterms:modified xsi:type="dcterms:W3CDTF">2015-11-23T12:46:04Z</dcterms:modified>
</cp:coreProperties>
</file>