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401" r:id="rId3"/>
    <p:sldId id="394" r:id="rId4"/>
    <p:sldId id="402" r:id="rId5"/>
    <p:sldId id="395" r:id="rId6"/>
    <p:sldId id="403" r:id="rId7"/>
    <p:sldId id="396" r:id="rId8"/>
    <p:sldId id="393" r:id="rId9"/>
    <p:sldId id="397" r:id="rId10"/>
    <p:sldId id="398" r:id="rId11"/>
    <p:sldId id="399" r:id="rId12"/>
    <p:sldId id="400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16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http://inf.e-alekseev.ru/extra/ris11.gif" TargetMode="Externa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http://inf.e-alekseev.ru/extra/ris8.gi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http://inf.e-alekseev.ru/extra/ris9.gi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Решение задач. </a:t>
            </a:r>
            <a:br>
              <a:rPr lang="ru-RU" dirty="0" smtClean="0"/>
            </a:br>
            <a:r>
              <a:rPr lang="ru-RU" dirty="0" smtClean="0"/>
              <a:t>Перевод чисел из одной системы счисления в другую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844" y="1500174"/>
            <a:ext cx="864399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 smtClean="0"/>
              <a:t>3. Расположите числа, записанные в различных системах счисления, в порядке возрастания:</a:t>
            </a:r>
          </a:p>
          <a:p>
            <a:endParaRPr lang="ru-RU" sz="3600" dirty="0" smtClean="0"/>
          </a:p>
          <a:p>
            <a:r>
              <a:rPr lang="ru-RU" sz="3600" dirty="0" smtClean="0"/>
              <a:t>А) 35</a:t>
            </a:r>
            <a:r>
              <a:rPr lang="ru-RU" sz="3600" baseline="-25000" dirty="0" smtClean="0"/>
              <a:t>10</a:t>
            </a:r>
            <a:r>
              <a:rPr lang="ru-RU" sz="3600" dirty="0" smtClean="0"/>
              <a:t>, 36</a:t>
            </a:r>
            <a:r>
              <a:rPr lang="ru-RU" sz="3600" baseline="-25000" dirty="0" smtClean="0"/>
              <a:t>8</a:t>
            </a:r>
            <a:r>
              <a:rPr lang="ru-RU" sz="3600" dirty="0" smtClean="0"/>
              <a:t>, 3А</a:t>
            </a:r>
            <a:r>
              <a:rPr lang="ru-RU" sz="3600" baseline="-25000" dirty="0" smtClean="0"/>
              <a:t>16</a:t>
            </a:r>
            <a:r>
              <a:rPr lang="ru-RU" sz="3600" dirty="0" smtClean="0"/>
              <a:t>, 100101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, 130</a:t>
            </a:r>
            <a:r>
              <a:rPr lang="ru-RU" sz="3600" baseline="-25000" dirty="0" smtClean="0"/>
              <a:t>4</a:t>
            </a:r>
          </a:p>
          <a:p>
            <a:endParaRPr lang="ru-RU" sz="3600" dirty="0" smtClean="0"/>
          </a:p>
          <a:p>
            <a:r>
              <a:rPr lang="ru-RU" sz="3600" dirty="0" smtClean="0"/>
              <a:t>Б) 111001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, 64</a:t>
            </a:r>
            <a:r>
              <a:rPr lang="ru-RU" sz="3600" baseline="-25000" dirty="0" smtClean="0"/>
              <a:t>8</a:t>
            </a:r>
            <a:r>
              <a:rPr lang="ru-RU" sz="3600" dirty="0" smtClean="0"/>
              <a:t>, 9Е</a:t>
            </a:r>
            <a:r>
              <a:rPr lang="ru-RU" sz="3600" baseline="-25000" dirty="0" smtClean="0"/>
              <a:t>16</a:t>
            </a:r>
            <a:r>
              <a:rPr lang="ru-RU" sz="3600" dirty="0" smtClean="0"/>
              <a:t>, 25</a:t>
            </a:r>
            <a:r>
              <a:rPr lang="ru-RU" sz="3600" baseline="-25000" dirty="0" smtClean="0"/>
              <a:t>10</a:t>
            </a:r>
            <a:r>
              <a:rPr lang="ru-RU" sz="3600" dirty="0" smtClean="0"/>
              <a:t>, 210</a:t>
            </a:r>
            <a:r>
              <a:rPr lang="ru-RU" sz="3600" baseline="-25000" dirty="0" smtClean="0"/>
              <a:t>3</a:t>
            </a:r>
            <a:endParaRPr lang="ru-RU" sz="36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844" y="1500174"/>
            <a:ext cx="864399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 smtClean="0"/>
              <a:t>4. Даны координаты точек в 8-й системе счисления. Переведите их в 10-ю и постройте изображение.</a:t>
            </a:r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7" y="3140968"/>
            <a:ext cx="7058025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844" y="1500174"/>
            <a:ext cx="864399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 smtClean="0"/>
              <a:t>5. Даны координаты точек в 16-й системе счисления. Переведите их в 10-ю и постройте изображение.</a:t>
            </a:r>
            <a:endParaRPr lang="ru-RU" sz="3600" dirty="0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1357290" y="3214686"/>
          <a:ext cx="6643734" cy="3449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8" name="Точечный рисунок" r:id="rId3" imgW="5695238" imgH="2962689" progId="Paint.Picture">
                  <p:embed/>
                </p:oleObj>
              </mc:Choice>
              <mc:Fallback>
                <p:oleObj name="Точечный рисунок" r:id="rId3" imgW="5695238" imgH="2962689" progId="Paint.Picture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3214686"/>
                        <a:ext cx="6643734" cy="34496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143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121-133, повторить.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Задание: перевести в указанной последовательности:</a:t>
            </a:r>
          </a:p>
          <a:p>
            <a:pPr>
              <a:buNone/>
            </a:pPr>
            <a:r>
              <a:rPr lang="ru-RU" sz="2400" dirty="0" smtClean="0"/>
              <a:t>1) 1111000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=&gt;А</a:t>
            </a:r>
            <a:r>
              <a:rPr lang="ru-RU" sz="2400" baseline="-25000" dirty="0" smtClean="0"/>
              <a:t>16</a:t>
            </a:r>
            <a:r>
              <a:rPr lang="ru-RU" sz="2400" dirty="0" smtClean="0"/>
              <a:t>=&gt;А</a:t>
            </a:r>
            <a:r>
              <a:rPr lang="ru-RU" sz="2400" baseline="-25000" dirty="0" smtClean="0"/>
              <a:t>8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2) 2B</a:t>
            </a:r>
            <a:r>
              <a:rPr lang="ru-RU" sz="2400" baseline="-25000" dirty="0" smtClean="0"/>
              <a:t>16</a:t>
            </a:r>
            <a:r>
              <a:rPr lang="ru-RU" sz="2400" dirty="0" smtClean="0"/>
              <a:t>=&gt;А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=&gt;А</a:t>
            </a:r>
            <a:r>
              <a:rPr lang="ru-RU" sz="2400" baseline="-25000" dirty="0" smtClean="0"/>
              <a:t>8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3) 176</a:t>
            </a:r>
            <a:r>
              <a:rPr lang="ru-RU" sz="2400" baseline="-25000" dirty="0" smtClean="0"/>
              <a:t>8</a:t>
            </a:r>
            <a:r>
              <a:rPr lang="ru-RU" sz="2400" dirty="0" smtClean="0"/>
              <a:t>=&gt;А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=&gt;А</a:t>
            </a:r>
            <a:r>
              <a:rPr lang="ru-RU" sz="2400" baseline="-25000" dirty="0" smtClean="0"/>
              <a:t>16</a:t>
            </a: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dirty="0" smtClean="0"/>
              <a:t>4) 3С</a:t>
            </a:r>
            <a:r>
              <a:rPr lang="ru-RU" sz="2400" baseline="-25000" dirty="0" smtClean="0"/>
              <a:t>16</a:t>
            </a:r>
            <a:r>
              <a:rPr lang="ru-RU" sz="2400" dirty="0" smtClean="0"/>
              <a:t>=&gt;А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=&gt;А</a:t>
            </a:r>
            <a:r>
              <a:rPr lang="ru-RU" sz="2400" baseline="-25000" dirty="0" smtClean="0"/>
              <a:t>8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Перевод из двоичной системы счисления в 10-ую систему счисления</a:t>
            </a:r>
            <a:endParaRPr lang="ru-RU" sz="3600" dirty="0"/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285720" y="1785926"/>
            <a:ext cx="85011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Для перевода двоичного числа в десятичное необходимо его записать в виде многочлена, состоящего из произведений цифр числа и соответствующей степени числа 2, и вычислить по правилам десятичной арифметики: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3735" name="Picture 7" descr="formula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3" y="2643182"/>
            <a:ext cx="7554189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142844" y="3286124"/>
            <a:ext cx="8001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переводе удобно пользоваться таблицей степеней двойки: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1. Степени числа 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285852" y="4071942"/>
          <a:ext cx="6429424" cy="1071570"/>
        </p:xfrm>
        <a:graphic>
          <a:graphicData uri="http://schemas.openxmlformats.org/drawingml/2006/table">
            <a:tbl>
              <a:tblPr/>
              <a:tblGrid>
                <a:gridCol w="1123203"/>
                <a:gridCol w="377039"/>
                <a:gridCol w="377039"/>
                <a:gridCol w="377039"/>
                <a:gridCol w="377039"/>
                <a:gridCol w="485139"/>
                <a:gridCol w="485139"/>
                <a:gridCol w="485139"/>
                <a:gridCol w="591924"/>
                <a:gridCol w="591924"/>
                <a:gridCol w="591924"/>
                <a:gridCol w="566876"/>
              </a:tblGrid>
              <a:tr h="5357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(степень)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128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256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512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1024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73738" name="Picture 10" descr="ris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4714884"/>
            <a:ext cx="223838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214282" y="5357826"/>
            <a:ext cx="2500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Пример. Число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3739" name="Picture 11" descr="http://inf.e-alekseev.ru/extra/ris11.g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2500298" y="5357826"/>
            <a:ext cx="1516867" cy="500066"/>
          </a:xfrm>
          <a:prstGeom prst="rect">
            <a:avLst/>
          </a:prstGeom>
          <a:noFill/>
        </p:spPr>
      </p:pic>
      <p:sp>
        <p:nvSpPr>
          <p:cNvPr id="73741" name="Rectangle 13"/>
          <p:cNvSpPr>
            <a:spLocks noChangeArrowheads="1"/>
          </p:cNvSpPr>
          <p:nvPr/>
        </p:nvSpPr>
        <p:spPr bwMode="auto">
          <a:xfrm rot="10800000" flipV="1">
            <a:off x="4143372" y="5429264"/>
            <a:ext cx="5000628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перевести в десятичную систему счисления.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3742" name="Picture 14" descr="formula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6072206"/>
            <a:ext cx="814391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Перевод из двоичной системы счисления в 10-ую систему счисления</a:t>
            </a:r>
            <a:endParaRPr lang="ru-RU" sz="3600" dirty="0"/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5537" name="Object 1"/>
          <p:cNvGraphicFramePr>
            <a:graphicFrameLocks noChangeAspect="1"/>
          </p:cNvGraphicFramePr>
          <p:nvPr/>
        </p:nvGraphicFramePr>
        <p:xfrm>
          <a:off x="928662" y="1714488"/>
          <a:ext cx="7141532" cy="3357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8" name="Точечный рисунок" r:id="rId3" imgW="6714286" imgH="3161905" progId="Paint.Picture">
                  <p:embed/>
                </p:oleObj>
              </mc:Choice>
              <mc:Fallback>
                <p:oleObj name="Точечный рисунок" r:id="rId3" imgW="6714286" imgH="3161905" progId="Paint.Picture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714488"/>
                        <a:ext cx="7141532" cy="33575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Перевод из восьмеричной системы счисления в 10-ую систему счисления</a:t>
            </a:r>
            <a:endParaRPr lang="ru-RU" sz="3600" dirty="0"/>
          </a:p>
        </p:txBody>
      </p:sp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85720" y="1571612"/>
            <a:ext cx="87154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Для перевода восьмеричного числа в десятичное необходимо его записать в виде многочлена, состоящего из произведений цифр числа и соответствующей степени числа 8, и вычислить по правилам десятичной арифметики: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4754" name="Picture 2" descr="formula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714620"/>
            <a:ext cx="849048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500034" y="3286124"/>
            <a:ext cx="78470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переводе удобно пользоваться таблицей степеней восьмерки: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2. Степени числа 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285852" y="3929066"/>
          <a:ext cx="6429418" cy="1214446"/>
        </p:xfrm>
        <a:graphic>
          <a:graphicData uri="http://schemas.openxmlformats.org/drawingml/2006/table">
            <a:tbl>
              <a:tblPr/>
              <a:tblGrid>
                <a:gridCol w="1515045"/>
                <a:gridCol w="562394"/>
                <a:gridCol w="503264"/>
                <a:gridCol w="599185"/>
                <a:gridCol w="733212"/>
                <a:gridCol w="865929"/>
                <a:gridCol w="999957"/>
                <a:gridCol w="650432"/>
              </a:tblGrid>
              <a:tr h="518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(степень)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  <a:tr h="695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512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4096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32768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262144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74756" name="Picture 4" descr="http://inf.e-alekseev.ru/extra/ris8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714480" y="4572008"/>
            <a:ext cx="200025" cy="2476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28596" y="5143512"/>
            <a:ext cx="1713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Пример. Число </a:t>
            </a:r>
            <a:endParaRPr lang="ru-RU" dirty="0"/>
          </a:p>
        </p:txBody>
      </p:sp>
      <p:pic>
        <p:nvPicPr>
          <p:cNvPr id="74757" name="Picture 5" descr="ris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5143512"/>
            <a:ext cx="5842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3000364" y="5143512"/>
            <a:ext cx="43577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перевести в десятичную систему счисления.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4759" name="Picture 7" descr="formula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3" y="5643578"/>
            <a:ext cx="755418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Перевод из восьмеричной системы счисления в 10-ую систему счисления</a:t>
            </a:r>
            <a:endParaRPr lang="ru-RU" sz="3600" dirty="0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85" name="Object 1"/>
          <p:cNvGraphicFramePr>
            <a:graphicFrameLocks noChangeAspect="1"/>
          </p:cNvGraphicFramePr>
          <p:nvPr/>
        </p:nvGraphicFramePr>
        <p:xfrm>
          <a:off x="1857356" y="1643050"/>
          <a:ext cx="5143536" cy="384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6" name="Точечный рисунок" r:id="rId3" imgW="3971429" imgH="2962689" progId="Paint.Picture">
                  <p:embed/>
                </p:oleObj>
              </mc:Choice>
              <mc:Fallback>
                <p:oleObj name="Точечный рисунок" r:id="rId3" imgW="3971429" imgH="2962689" progId="Paint.Picture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1643050"/>
                        <a:ext cx="5143536" cy="384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Перевод из шестнадцатеричной системы счисления в 10-ую систему счисления</a:t>
            </a:r>
            <a:endParaRPr lang="ru-RU" sz="3200" dirty="0"/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214282" y="1643050"/>
            <a:ext cx="85725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Для перевода шестнадцатеричного числа в десятичное необходимо его записать в виде многочлена, состоящего из произведений цифр числа и соответствующей степени числа 16, и вычислить по правилам десятичной арифметики: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5778" name="Picture 2" descr="formula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86058"/>
            <a:ext cx="823959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428596" y="3357562"/>
            <a:ext cx="56435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переводе удобно пользоваться таблицей степеней числа 16: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3. Степени числа 16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4286256"/>
          <a:ext cx="8286807" cy="708660"/>
        </p:xfrm>
        <a:graphic>
          <a:graphicData uri="http://schemas.openxmlformats.org/drawingml/2006/table">
            <a:tbl>
              <a:tblPr/>
              <a:tblGrid>
                <a:gridCol w="1646543"/>
                <a:gridCol w="552792"/>
                <a:gridCol w="710008"/>
                <a:gridCol w="868914"/>
                <a:gridCol w="1026131"/>
                <a:gridCol w="1183347"/>
                <a:gridCol w="1499468"/>
                <a:gridCol w="799604"/>
              </a:tblGrid>
              <a:tr h="2571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(степень)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256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4096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65536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1048576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16777216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85725" marR="85725" marT="85725" marB="857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75780" name="Picture 4" descr="http://inf.e-alekseev.ru/extra/ris9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14348" y="4714884"/>
            <a:ext cx="295275" cy="2476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85720" y="5357826"/>
            <a:ext cx="1713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Пример. Число </a:t>
            </a:r>
            <a:endParaRPr lang="ru-RU" dirty="0"/>
          </a:p>
        </p:txBody>
      </p:sp>
      <p:pic>
        <p:nvPicPr>
          <p:cNvPr id="75781" name="Picture 5" descr="ris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32" y="5357826"/>
            <a:ext cx="712788" cy="357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2714612" y="5357826"/>
            <a:ext cx="62151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перевести в десятичную систему счисления.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5783" name="Picture 7" descr="formula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48" y="6000768"/>
            <a:ext cx="7000924" cy="51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Перевод из шестнадцатеричной системы счисления в 10-ую систему счисления</a:t>
            </a:r>
            <a:endParaRPr lang="ru-RU" sz="3200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8609" name="Object 1"/>
          <p:cNvGraphicFramePr>
            <a:graphicFrameLocks noChangeAspect="1"/>
          </p:cNvGraphicFramePr>
          <p:nvPr/>
        </p:nvGraphicFramePr>
        <p:xfrm>
          <a:off x="1357290" y="1643050"/>
          <a:ext cx="6000792" cy="3626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0" name="Точечный рисунок" r:id="rId3" imgW="5038095" imgH="3038095" progId="Paint.Picture">
                  <p:embed/>
                </p:oleObj>
              </mc:Choice>
              <mc:Fallback>
                <p:oleObj name="Точечный рисунок" r:id="rId3" imgW="5038095" imgH="3038095" progId="Paint.Picture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1643050"/>
                        <a:ext cx="6000792" cy="36262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0034" y="1500174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Перевести из одной СС в другую СС: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675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113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4В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4) 69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5) 73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6) 169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7) 11001011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8) 537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9) 71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10) 1001011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45213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-?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844" y="1500174"/>
            <a:ext cx="864399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 smtClean="0"/>
              <a:t>2. Поставьте вместо знака ? знак &lt;, &gt; или =.</a:t>
            </a:r>
          </a:p>
          <a:p>
            <a:endParaRPr lang="ru-RU" sz="3600" dirty="0" smtClean="0"/>
          </a:p>
          <a:p>
            <a:r>
              <a:rPr lang="ru-RU" sz="3600" dirty="0" smtClean="0"/>
              <a:t>1) 285</a:t>
            </a:r>
            <a:r>
              <a:rPr lang="ru-RU" sz="3600" baseline="-25000" dirty="0" smtClean="0"/>
              <a:t>10</a:t>
            </a:r>
            <a:r>
              <a:rPr lang="ru-RU" sz="3600" dirty="0" smtClean="0"/>
              <a:t> ? 11D</a:t>
            </a:r>
            <a:r>
              <a:rPr lang="ru-RU" sz="3600" baseline="-25000" dirty="0" smtClean="0"/>
              <a:t>16</a:t>
            </a:r>
            <a:endParaRPr lang="ru-RU" sz="3600" dirty="0" smtClean="0"/>
          </a:p>
          <a:p>
            <a:r>
              <a:rPr lang="ru-RU" sz="3600" dirty="0" smtClean="0"/>
              <a:t>2) 111111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 ? 1111</a:t>
            </a:r>
            <a:r>
              <a:rPr lang="ru-RU" sz="3600" baseline="-25000" dirty="0" smtClean="0"/>
              <a:t>8</a:t>
            </a:r>
            <a:endParaRPr lang="ru-RU" sz="3600" dirty="0" smtClean="0"/>
          </a:p>
          <a:p>
            <a:r>
              <a:rPr lang="ru-RU" sz="3600" dirty="0" smtClean="0"/>
              <a:t>3) 6С</a:t>
            </a:r>
            <a:r>
              <a:rPr lang="ru-RU" sz="3600" baseline="-25000" dirty="0" smtClean="0"/>
              <a:t>16</a:t>
            </a:r>
            <a:r>
              <a:rPr lang="ru-RU" sz="3600" dirty="0" smtClean="0"/>
              <a:t> ? 101001</a:t>
            </a:r>
            <a:r>
              <a:rPr lang="ru-RU" sz="3600" baseline="-25000" dirty="0" smtClean="0"/>
              <a:t>2</a:t>
            </a:r>
            <a:endParaRPr lang="ru-RU" sz="3600" dirty="0" smtClean="0"/>
          </a:p>
          <a:p>
            <a:r>
              <a:rPr lang="ru-RU" sz="3600" dirty="0" smtClean="0"/>
              <a:t>4) 55</a:t>
            </a:r>
            <a:r>
              <a:rPr lang="ru-RU" sz="3600" baseline="-25000" dirty="0" smtClean="0"/>
              <a:t>16</a:t>
            </a:r>
            <a:r>
              <a:rPr lang="ru-RU" sz="3600" dirty="0" smtClean="0"/>
              <a:t> ? 125</a:t>
            </a:r>
            <a:r>
              <a:rPr lang="ru-RU" sz="3600" baseline="-25000" dirty="0" smtClean="0"/>
              <a:t>8</a:t>
            </a:r>
            <a:endParaRPr lang="ru-RU" sz="3600" dirty="0" smtClean="0"/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984</TotalTime>
  <Words>549</Words>
  <Application>Microsoft Office PowerPoint</Application>
  <PresentationFormat>Экран (4:3)</PresentationFormat>
  <Paragraphs>117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Corbel</vt:lpstr>
      <vt:lpstr>Times New Roman</vt:lpstr>
      <vt:lpstr>Wingdings</vt:lpstr>
      <vt:lpstr>Wingdings 2</vt:lpstr>
      <vt:lpstr>Wingdings 3</vt:lpstr>
      <vt:lpstr>Модульная</vt:lpstr>
      <vt:lpstr>Точечный рисунок</vt:lpstr>
      <vt:lpstr>Решение задач.  Перевод чисел из одной системы счисления в другую </vt:lpstr>
      <vt:lpstr>Перевод из двоичной системы счисления в 10-ую систему счисления</vt:lpstr>
      <vt:lpstr>Перевод из двоичной системы счисления в 10-ую систему счисления</vt:lpstr>
      <vt:lpstr>Перевод из восьмеричной системы счисления в 10-ую систему счисления</vt:lpstr>
      <vt:lpstr>Перевод из восьмеричной системы счисления в 10-ую систему счисления</vt:lpstr>
      <vt:lpstr>Перевод из шестнадцатеричной системы счисления в 10-ую систему счисления</vt:lpstr>
      <vt:lpstr>Перевод из шестнадцатеричной системы счисления в 10-ую систему счисления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User</cp:lastModifiedBy>
  <cp:revision>197</cp:revision>
  <dcterms:created xsi:type="dcterms:W3CDTF">2015-08-30T09:51:53Z</dcterms:created>
  <dcterms:modified xsi:type="dcterms:W3CDTF">2015-11-14T04:06:11Z</dcterms:modified>
</cp:coreProperties>
</file>