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63" r:id="rId3"/>
    <p:sldId id="364" r:id="rId4"/>
    <p:sldId id="365" r:id="rId5"/>
    <p:sldId id="366" r:id="rId6"/>
    <p:sldId id="367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2" r:id="rId22"/>
    <p:sldId id="383" r:id="rId23"/>
    <p:sldId id="384" r:id="rId24"/>
    <p:sldId id="387" r:id="rId25"/>
    <p:sldId id="386" r:id="rId26"/>
    <p:sldId id="388" r:id="rId27"/>
    <p:sldId id="389" r:id="rId28"/>
    <p:sldId id="390" r:id="rId29"/>
    <p:sldId id="391" r:id="rId30"/>
    <p:sldId id="362" r:id="rId31"/>
    <p:sldId id="392" r:id="rId32"/>
    <p:sldId id="393" r:id="rId33"/>
    <p:sldId id="266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image" Target="../media/image26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9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Кодирование числовой информации.</a:t>
            </a:r>
            <a:br>
              <a:rPr lang="ru-RU" dirty="0" smtClean="0"/>
            </a:br>
            <a:r>
              <a:rPr lang="ru-RU" dirty="0" smtClean="0"/>
              <a:t>Перевод из одной системы счисления в другую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Алфавитные системы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901082" cy="12858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Числа </a:t>
            </a:r>
            <a:r>
              <a:rPr lang="ru-RU" dirty="0" smtClean="0"/>
              <a:t>от 1 до 9, десятки (от 10 до 90) и сотни (от 100 до 900) обозначались буквами </a:t>
            </a:r>
            <a:r>
              <a:rPr lang="ru-RU" dirty="0" smtClean="0"/>
              <a:t>алфавита.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3071808"/>
          <a:ext cx="8572560" cy="2269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2857520"/>
                <a:gridCol w="2857520"/>
              </a:tblGrid>
              <a:tr h="567295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Например, в алфавитной СС Древней Греции: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7295">
                <a:tc>
                  <a:txBody>
                    <a:bodyPr/>
                    <a:lstStyle/>
                    <a:p>
                      <a:r>
                        <a:rPr lang="ru-RU" dirty="0" smtClean="0"/>
                        <a:t>1, 2, ..., 9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Первые девятью буквами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α </a:t>
                      </a:r>
                      <a:r>
                        <a:rPr lang="ru-RU" dirty="0" smtClean="0"/>
                        <a:t>= 1, </a:t>
                      </a:r>
                      <a:r>
                        <a:rPr lang="ru-RU" dirty="0" err="1" smtClean="0"/>
                        <a:t>β </a:t>
                      </a:r>
                      <a:r>
                        <a:rPr lang="ru-RU" dirty="0" smtClean="0"/>
                        <a:t>= 2, </a:t>
                      </a:r>
                      <a:r>
                        <a:rPr lang="ru-RU" i="1" dirty="0" err="1" smtClean="0"/>
                        <a:t>γ </a:t>
                      </a:r>
                      <a:r>
                        <a:rPr lang="ru-RU" dirty="0" smtClean="0"/>
                        <a:t>= 3 </a:t>
                      </a:r>
                      <a:endParaRPr lang="ru-RU" dirty="0"/>
                    </a:p>
                  </a:txBody>
                  <a:tcPr/>
                </a:tc>
              </a:tr>
              <a:tr h="567295">
                <a:tc>
                  <a:txBody>
                    <a:bodyPr/>
                    <a:lstStyle/>
                    <a:p>
                      <a:r>
                        <a:rPr lang="ru-RU" dirty="0" smtClean="0"/>
                        <a:t>10, 20, ..., 90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следующие 9 букв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i</a:t>
                      </a:r>
                      <a:r>
                        <a:rPr lang="ru-RU" dirty="0" smtClean="0"/>
                        <a:t> = 10, к = 20, </a:t>
                      </a:r>
                      <a:r>
                        <a:rPr lang="ru-RU" dirty="0" err="1" smtClean="0"/>
                        <a:t>λ </a:t>
                      </a:r>
                      <a:r>
                        <a:rPr lang="ru-RU" dirty="0" smtClean="0"/>
                        <a:t>= 30, </a:t>
                      </a:r>
                      <a:r>
                        <a:rPr lang="ru-RU" dirty="0" err="1" smtClean="0"/>
                        <a:t>μ </a:t>
                      </a:r>
                      <a:r>
                        <a:rPr lang="ru-RU" dirty="0" smtClean="0"/>
                        <a:t>= 4</a:t>
                      </a:r>
                      <a:endParaRPr lang="ru-RU" dirty="0"/>
                    </a:p>
                  </a:txBody>
                  <a:tcPr/>
                </a:tc>
              </a:tr>
              <a:tr h="567295">
                <a:tc>
                  <a:txBody>
                    <a:bodyPr/>
                    <a:lstStyle/>
                    <a:p>
                      <a:r>
                        <a:rPr lang="ru-RU" dirty="0" smtClean="0"/>
                        <a:t>100, 200, ..., 900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последние 9 букв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ρ </a:t>
                      </a:r>
                      <a:r>
                        <a:rPr lang="ru-RU" dirty="0" smtClean="0"/>
                        <a:t>= 100, </a:t>
                      </a:r>
                      <a:r>
                        <a:rPr lang="ru-RU" dirty="0" err="1" smtClean="0"/>
                        <a:t>σ </a:t>
                      </a:r>
                      <a:r>
                        <a:rPr lang="ru-RU" dirty="0" smtClean="0"/>
                        <a:t>= 200, </a:t>
                      </a:r>
                      <a:r>
                        <a:rPr lang="ru-RU" dirty="0" err="1" smtClean="0"/>
                        <a:t>τ </a:t>
                      </a:r>
                      <a:r>
                        <a:rPr lang="ru-RU" dirty="0" smtClean="0"/>
                        <a:t>– 300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71538" y="5857892"/>
            <a:ext cx="73123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/>
              <a:t>Например, число 141 обозначалось </a:t>
            </a:r>
            <a:r>
              <a:rPr lang="ru-RU" sz="3200" dirty="0" err="1" smtClean="0"/>
              <a:t>ρμα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Алфавитные системы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3"/>
            <a:ext cx="8643998" cy="164307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У славянских народов числовые значения букв установились в порядке славянского алфавита, который использовал сначала глаголицу, а затем </a:t>
            </a:r>
            <a:r>
              <a:rPr lang="ru-RU" dirty="0" smtClean="0"/>
              <a:t>кириллицу. </a:t>
            </a:r>
            <a:endParaRPr lang="ru-RU" dirty="0"/>
          </a:p>
        </p:txBody>
      </p:sp>
      <p:pic>
        <p:nvPicPr>
          <p:cNvPr id="19458" name="Picture 2" descr="img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214686"/>
            <a:ext cx="4598069" cy="342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Алфавитные системы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643998" cy="521495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 России славянская нумерация сохранилась до конца XVII века.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Петре I возобладала так называемая арабская нумерация, которой мы пользуемся и сейчас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Славянская нумерация сохранилась только в богослужебных книгах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Непозиционные системы счисления имеют ряд существенных недостатков:</a:t>
            </a:r>
          </a:p>
          <a:p>
            <a:pPr>
              <a:buNone/>
            </a:pPr>
            <a:r>
              <a:rPr lang="ru-RU" dirty="0" smtClean="0"/>
              <a:t>1. Существует постоянная потребность введения новых знаков для записи больших чисел.</a:t>
            </a:r>
          </a:p>
          <a:p>
            <a:pPr>
              <a:buNone/>
            </a:pPr>
            <a:r>
              <a:rPr lang="ru-RU" dirty="0" smtClean="0"/>
              <a:t>2. Невозможно представлять дробные и отрицательные числа.</a:t>
            </a:r>
          </a:p>
          <a:p>
            <a:pPr>
              <a:buNone/>
            </a:pPr>
            <a:r>
              <a:rPr lang="ru-RU" dirty="0" smtClean="0"/>
              <a:t>3. Сложно выполнять арифметические операции, так как не существует алгоритмов их выполнения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Позиционные системы </a:t>
            </a:r>
            <a:r>
              <a:rPr lang="ru-RU" dirty="0" smtClean="0"/>
              <a:t>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929718" cy="535782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Основание</a:t>
            </a:r>
            <a:r>
              <a:rPr lang="ru-RU" dirty="0" smtClean="0"/>
              <a:t>  - целое </a:t>
            </a:r>
            <a:r>
              <a:rPr lang="ru-RU" dirty="0" smtClean="0"/>
              <a:t>число, которое равно количеству цифр, используемых для изображения чисел в данной системе счисления.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Основание</a:t>
            </a:r>
            <a:r>
              <a:rPr lang="ru-RU" dirty="0" smtClean="0"/>
              <a:t> </a:t>
            </a:r>
            <a:r>
              <a:rPr lang="ru-RU" dirty="0" smtClean="0"/>
              <a:t>показывает, во сколько раз изменяется количественное значение цифры при перемещении ее в младший или старший разряд.</a:t>
            </a:r>
          </a:p>
          <a:p>
            <a:pPr>
              <a:buNone/>
            </a:pPr>
            <a:r>
              <a:rPr lang="ru-RU" dirty="0" smtClean="0"/>
              <a:t>Позиционные системы с произвольным основанием.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СС с </a:t>
            </a:r>
            <a:r>
              <a:rPr lang="ru-RU" dirty="0" smtClean="0"/>
              <a:t>основанием </a:t>
            </a:r>
            <a:r>
              <a:rPr lang="ru-RU" i="1" dirty="0" err="1" smtClean="0"/>
              <a:t>q</a:t>
            </a:r>
            <a:r>
              <a:rPr lang="ru-RU" i="1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q</a:t>
            </a:r>
            <a:r>
              <a:rPr lang="ru-RU" dirty="0" smtClean="0"/>
              <a:t>-</a:t>
            </a:r>
            <a:r>
              <a:rPr lang="ru-RU" dirty="0" err="1" smtClean="0"/>
              <a:t>ичная</a:t>
            </a:r>
            <a:r>
              <a:rPr lang="ru-RU" dirty="0" smtClean="0"/>
              <a:t> система счисления) числа в развернутой форме записываются в виде суммы ряда степеней основания </a:t>
            </a:r>
            <a:r>
              <a:rPr lang="ru-RU" i="1" dirty="0" err="1" smtClean="0"/>
              <a:t>q</a:t>
            </a:r>
            <a:r>
              <a:rPr lang="ru-RU" i="1" dirty="0" smtClean="0"/>
              <a:t> </a:t>
            </a:r>
            <a:r>
              <a:rPr lang="ru-RU" dirty="0" smtClean="0"/>
              <a:t>с коэффициентами, в качестве которых выступают цифры 0, 1, </a:t>
            </a:r>
            <a:r>
              <a:rPr lang="ru-RU" i="1" dirty="0" smtClean="0"/>
              <a:t>q-</a:t>
            </a:r>
            <a:r>
              <a:rPr lang="ru-RU" dirty="0" smtClean="0"/>
              <a:t>1.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записи дробей используются разряды с отрицательными значениями степеней основания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Позиционные системы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3"/>
            <a:ext cx="8401080" cy="164307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 развернутой форме число в системе счисления с основанием </a:t>
            </a:r>
            <a:r>
              <a:rPr lang="ru-RU" i="1" dirty="0" err="1" smtClean="0"/>
              <a:t>q</a:t>
            </a:r>
            <a:r>
              <a:rPr lang="ru-RU" i="1" dirty="0" smtClean="0"/>
              <a:t> (</a:t>
            </a:r>
            <a:r>
              <a:rPr lang="ru-RU" i="1" dirty="0" err="1" smtClean="0"/>
              <a:t>q-</a:t>
            </a:r>
            <a:r>
              <a:rPr lang="ru-RU" dirty="0" err="1" smtClean="0"/>
              <a:t>ичная</a:t>
            </a:r>
            <a:r>
              <a:rPr lang="ru-RU" dirty="0" smtClean="0"/>
              <a:t> система счисления) записывается следующим образом:</a:t>
            </a:r>
          </a:p>
          <a:p>
            <a:endParaRPr lang="ru-RU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1285851" y="3071810"/>
          <a:ext cx="6569289" cy="1500198"/>
        </p:xfrm>
        <a:graphic>
          <a:graphicData uri="http://schemas.openxmlformats.org/presentationml/2006/ole">
            <p:oleObj spid="_x0000_s20481" name="Точечный рисунок" r:id="rId3" imgW="4390476" imgH="990738" progId="Paint.Picture">
              <p:embed/>
            </p:oleObj>
          </a:graphicData>
        </a:graphic>
      </p:graphicFrame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57158" y="4643446"/>
            <a:ext cx="842968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Aq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число в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q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ичной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системе счисления,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q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основание системы счисления,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— цифры, принадлежащие алфавиту данной системы счисления,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— число целых разрядов числа,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число дробных разрядов числа.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Позиционные системы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3"/>
            <a:ext cx="9144000" cy="228601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Коэффициенты а. в этой записи являются цифрами числа, записанного в </a:t>
            </a:r>
            <a:r>
              <a:rPr lang="en-US" dirty="0" smtClean="0"/>
              <a:t>q</a:t>
            </a:r>
            <a:r>
              <a:rPr lang="ru-RU" dirty="0" smtClean="0"/>
              <a:t>-</a:t>
            </a:r>
            <a:r>
              <a:rPr lang="ru-RU" dirty="0" err="1" smtClean="0"/>
              <a:t>ичной</a:t>
            </a:r>
            <a:r>
              <a:rPr lang="ru-RU" dirty="0" smtClean="0"/>
              <a:t> системе счисления.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Свернутой </a:t>
            </a:r>
            <a:r>
              <a:rPr lang="ru-RU" dirty="0" smtClean="0"/>
              <a:t>формой записи числа называется запись в виде:</a:t>
            </a:r>
          </a:p>
          <a:p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1357290" y="3714752"/>
          <a:ext cx="6438638" cy="785818"/>
        </p:xfrm>
        <a:graphic>
          <a:graphicData uri="http://schemas.openxmlformats.org/presentationml/2006/ole">
            <p:oleObj spid="_x0000_s29697" name="Точечный рисунок" r:id="rId3" imgW="2419048" imgH="295238" progId="Paint.Picture">
              <p:embed/>
            </p:oleObj>
          </a:graphicData>
        </a:graphic>
      </p:graphicFrame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85720" y="5143512"/>
            <a:ext cx="85725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Свернутой формой записи чисел мы и пользуемся в повседневной жизни, ее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называют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естественной или цифровой.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Десятичная система </a:t>
            </a:r>
            <a:r>
              <a:rPr lang="ru-RU" dirty="0" smtClean="0"/>
              <a:t>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1"/>
            <a:ext cx="8472518" cy="350046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Основание: </a:t>
            </a:r>
            <a:r>
              <a:rPr lang="ru-RU" i="1" dirty="0" err="1" smtClean="0"/>
              <a:t>q</a:t>
            </a:r>
            <a:r>
              <a:rPr lang="ru-RU" i="1" dirty="0" smtClean="0"/>
              <a:t> </a:t>
            </a:r>
            <a:r>
              <a:rPr lang="ru-RU" dirty="0" smtClean="0"/>
              <a:t>= 10.</a:t>
            </a:r>
          </a:p>
          <a:p>
            <a:pPr>
              <a:buNone/>
            </a:pPr>
            <a:r>
              <a:rPr lang="ru-RU" dirty="0" smtClean="0"/>
              <a:t>Алфавит: 0, 1, 2, 3, 4, 5, 6, 7, 8, 9.</a:t>
            </a:r>
          </a:p>
          <a:p>
            <a:pPr>
              <a:buNone/>
            </a:pPr>
            <a:r>
              <a:rPr lang="ru-RU" dirty="0" smtClean="0"/>
              <a:t>Число </a:t>
            </a:r>
            <a:r>
              <a:rPr lang="ru-RU" dirty="0" smtClean="0"/>
              <a:t>записывается </a:t>
            </a:r>
            <a:r>
              <a:rPr lang="ru-RU" dirty="0" smtClean="0"/>
              <a:t>в виде суммы числового ряда степеней основания </a:t>
            </a:r>
            <a:r>
              <a:rPr lang="ru-RU" dirty="0" smtClean="0"/>
              <a:t>(10</a:t>
            </a:r>
            <a:r>
              <a:rPr lang="ru-RU" dirty="0" smtClean="0"/>
              <a:t>), в качестве коэффициентов которых выступают цифры данного числа.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развернутой форме запись числа А10, которое содержит </a:t>
            </a:r>
            <a:r>
              <a:rPr lang="ru-RU" i="1" dirty="0" err="1" smtClean="0"/>
              <a:t>п</a:t>
            </a:r>
            <a:r>
              <a:rPr lang="ru-RU" i="1" dirty="0" smtClean="0"/>
              <a:t> </a:t>
            </a:r>
            <a:r>
              <a:rPr lang="ru-RU" dirty="0" smtClean="0"/>
              <a:t>целых разрядов числа и </a:t>
            </a:r>
            <a:r>
              <a:rPr lang="ru-RU" i="1" dirty="0" err="1" smtClean="0"/>
              <a:t>m</a:t>
            </a:r>
            <a:r>
              <a:rPr lang="ru-RU" i="1" dirty="0" smtClean="0"/>
              <a:t> </a:t>
            </a:r>
            <a:r>
              <a:rPr lang="ru-RU" dirty="0" smtClean="0"/>
              <a:t>дробных разрядов числа, производится следующим образом:</a:t>
            </a:r>
          </a:p>
          <a:p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785786" y="5143512"/>
          <a:ext cx="7256597" cy="1071570"/>
        </p:xfrm>
        <a:graphic>
          <a:graphicData uri="http://schemas.openxmlformats.org/presentationml/2006/ole">
            <p:oleObj spid="_x0000_s30721" name="Точечный рисунок" r:id="rId3" imgW="3677163" imgH="54285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Десятичная система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5"/>
            <a:ext cx="8401080" cy="121444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Коэффициенты </a:t>
            </a:r>
            <a:r>
              <a:rPr lang="ru-RU" dirty="0" err="1" smtClean="0"/>
              <a:t>a</a:t>
            </a:r>
            <a:r>
              <a:rPr lang="en-US" baseline="-25000" dirty="0" err="1" smtClean="0"/>
              <a:t>i</a:t>
            </a:r>
            <a:r>
              <a:rPr lang="ru-RU" dirty="0" smtClean="0"/>
              <a:t> в этой записи являются цифрами десятичного числа, которое в свернутой форме записывается следующим образом</a:t>
            </a:r>
            <a:r>
              <a:rPr lang="ru-RU" dirty="0" smtClean="0"/>
              <a:t>:</a:t>
            </a:r>
            <a:endParaRPr lang="ru-RU" dirty="0" smtClean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928662" y="2643182"/>
          <a:ext cx="6286544" cy="642942"/>
        </p:xfrm>
        <a:graphic>
          <a:graphicData uri="http://schemas.openxmlformats.org/presentationml/2006/ole">
            <p:oleObj spid="_x0000_s31745" name="Точечный рисунок" r:id="rId3" imgW="2438095" imgH="304923" progId="Paint.Picture">
              <p:embed/>
            </p:oleObj>
          </a:graphicData>
        </a:graphic>
      </p:graphicFrame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85720" y="3214686"/>
            <a:ext cx="821537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700" dirty="0" smtClean="0"/>
              <a:t>Например, десятичное число 555,5510 в развернутой форме будет записываться следующим образом: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642910" y="4429132"/>
          <a:ext cx="7858148" cy="500064"/>
        </p:xfrm>
        <a:graphic>
          <a:graphicData uri="http://schemas.openxmlformats.org/presentationml/2006/ole">
            <p:oleObj spid="_x0000_s31748" name="Точечный рисунок" r:id="rId4" imgW="4191585" imgH="266737" progId="Paint.Picture">
              <p:embed/>
            </p:oleObj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85720" y="4929198"/>
            <a:ext cx="835824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Умножение или деление десятичного числа на 10 (величину основания) приводит к перемещению запятой, отделяющей целую часть от дробной на один разряд вправо или влево. Например: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2643174" y="5857892"/>
          <a:ext cx="3304705" cy="1000108"/>
        </p:xfrm>
        <a:graphic>
          <a:graphicData uri="http://schemas.openxmlformats.org/presentationml/2006/ole">
            <p:oleObj spid="_x0000_s31751" name="Точечный рисунок" r:id="rId5" imgW="2172003" imgH="65731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Двоичная система </a:t>
            </a:r>
            <a:r>
              <a:rPr lang="ru-RU" dirty="0" smtClean="0"/>
              <a:t>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1"/>
            <a:ext cx="8472518" cy="350046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Основание: </a:t>
            </a:r>
            <a:r>
              <a:rPr lang="ru-RU" i="1" dirty="0" err="1" smtClean="0"/>
              <a:t>q</a:t>
            </a:r>
            <a:r>
              <a:rPr lang="ru-RU" i="1" dirty="0" smtClean="0"/>
              <a:t> </a:t>
            </a:r>
            <a:r>
              <a:rPr lang="ru-RU" dirty="0" smtClean="0"/>
              <a:t>= 2.</a:t>
            </a:r>
          </a:p>
          <a:p>
            <a:pPr>
              <a:buNone/>
            </a:pPr>
            <a:r>
              <a:rPr lang="ru-RU" dirty="0" smtClean="0"/>
              <a:t>Алфавит: 0, 1.</a:t>
            </a:r>
          </a:p>
          <a:p>
            <a:pPr>
              <a:buNone/>
            </a:pPr>
            <a:r>
              <a:rPr lang="ru-RU" dirty="0" smtClean="0"/>
              <a:t>Число </a:t>
            </a:r>
            <a:r>
              <a:rPr lang="ru-RU" dirty="0" smtClean="0"/>
              <a:t>записывается </a:t>
            </a:r>
            <a:r>
              <a:rPr lang="ru-RU" dirty="0" smtClean="0"/>
              <a:t>в виде суммы числового ряда степеней основания (в данном случае 2), в качестве коэффициентов которых выступают цифры данного числа.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развернутой форме запись числа А</a:t>
            </a:r>
            <a:r>
              <a:rPr lang="ru-RU" baseline="-25000" dirty="0" smtClean="0"/>
              <a:t>2</a:t>
            </a:r>
            <a:r>
              <a:rPr lang="ru-RU" dirty="0" smtClean="0"/>
              <a:t>, которое содержит </a:t>
            </a:r>
            <a:r>
              <a:rPr lang="en-US" dirty="0" smtClean="0"/>
              <a:t>n</a:t>
            </a:r>
            <a:r>
              <a:rPr lang="ru-RU" dirty="0" smtClean="0"/>
              <a:t> целых разрядов числа и т дробных разрядов числа, производится следующим образом:</a:t>
            </a:r>
          </a:p>
          <a:p>
            <a:endParaRPr lang="ru-RU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285720" y="5357827"/>
          <a:ext cx="8577260" cy="898756"/>
        </p:xfrm>
        <a:graphic>
          <a:graphicData uri="http://schemas.openxmlformats.org/presentationml/2006/ole">
            <p:oleObj spid="_x0000_s32769" name="Точечный рисунок" r:id="rId3" imgW="4447619" imgH="466543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Двоичная система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472518" cy="178594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Коэффициенты а</a:t>
            </a:r>
            <a:r>
              <a:rPr lang="en-US" baseline="-25000" dirty="0" err="1" smtClean="0"/>
              <a:t>i</a:t>
            </a:r>
            <a:r>
              <a:rPr lang="ru-RU" dirty="0" smtClean="0"/>
              <a:t> в этой записи являются цифрами двоичного числа (0 или 1), которое в свернутой форме записывается следующим образом: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500034" y="3071810"/>
          <a:ext cx="8139005" cy="571504"/>
        </p:xfrm>
        <a:graphic>
          <a:graphicData uri="http://schemas.openxmlformats.org/presentationml/2006/ole">
            <p:oleObj spid="_x0000_s33793" name="Точечный рисунок" r:id="rId3" imgW="3933333" imgH="276117" progId="Paint.Picture">
              <p:embed/>
            </p:oleObj>
          </a:graphicData>
        </a:graphic>
      </p:graphicFrame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85720" y="3643314"/>
            <a:ext cx="864399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Умножение или деление двоичного числа на 2 (величину основания) приводит к перемещению запятой, отделяющей целую часть от дробной на один разряд вправо или влево. Например: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928794" y="5572140"/>
          <a:ext cx="3357586" cy="970677"/>
        </p:xfrm>
        <a:graphic>
          <a:graphicData uri="http://schemas.openxmlformats.org/presentationml/2006/ole">
            <p:oleObj spid="_x0000_s33796" name="Точечный рисунок" r:id="rId4" imgW="2010056" imgH="58110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Кодирование числовой информации. Системы </a:t>
            </a:r>
            <a:r>
              <a:rPr lang="ru-RU" dirty="0" smtClean="0"/>
              <a:t>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1"/>
            <a:ext cx="8501122" cy="4929222"/>
          </a:xfrm>
        </p:spPr>
        <p:txBody>
          <a:bodyPr>
            <a:normAutofit fontScale="92500"/>
          </a:bodyPr>
          <a:lstStyle/>
          <a:p>
            <a:pPr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Числа </a:t>
            </a:r>
            <a:r>
              <a:rPr lang="ru-RU" i="1" dirty="0" smtClean="0">
                <a:latin typeface="Times New Roman"/>
                <a:ea typeface="Times New Roman"/>
              </a:rPr>
              <a:t>записываются с </a:t>
            </a:r>
            <a:r>
              <a:rPr lang="ru-RU" dirty="0" smtClean="0">
                <a:latin typeface="Times New Roman"/>
                <a:ea typeface="Times New Roman"/>
              </a:rPr>
              <a:t>использованием особых знаковых систем, которые называются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системами счисления</a:t>
            </a:r>
            <a:r>
              <a:rPr lang="ru-RU" b="1" dirty="0" smtClean="0">
                <a:latin typeface="Times New Roman"/>
                <a:ea typeface="Times New Roman"/>
              </a:rPr>
              <a:t>. </a:t>
            </a:r>
            <a:endParaRPr lang="ru-RU" b="1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Алфавит </a:t>
            </a:r>
            <a:r>
              <a:rPr lang="ru-RU" dirty="0" smtClean="0">
                <a:latin typeface="Times New Roman"/>
                <a:ea typeface="Times New Roman"/>
              </a:rPr>
              <a:t>систем счисления состоит из символов, которые называются </a:t>
            </a:r>
            <a:r>
              <a:rPr lang="ru-RU" dirty="0" smtClean="0">
                <a:latin typeface="Times New Roman"/>
                <a:ea typeface="Times New Roman"/>
              </a:rPr>
              <a:t>цифрами.</a:t>
            </a:r>
          </a:p>
          <a:p>
            <a:pPr indent="450215" algn="just">
              <a:spcAft>
                <a:spcPts val="0"/>
              </a:spcAft>
              <a:buNone/>
            </a:pPr>
            <a:endParaRPr lang="ru-RU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Система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счисления </a:t>
            </a:r>
            <a:r>
              <a:rPr lang="ru-RU" dirty="0" smtClean="0">
                <a:latin typeface="Times New Roman"/>
                <a:ea typeface="Times New Roman"/>
              </a:rPr>
              <a:t>— это знаковая система, в которой числа записываются по определенным правилам с помощью символов некоторого алфавита, называемых цифрами.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Восьмеричная система </a:t>
            </a:r>
            <a:r>
              <a:rPr lang="ru-RU" dirty="0" smtClean="0"/>
              <a:t>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3"/>
            <a:ext cx="8472518" cy="321470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Основание: </a:t>
            </a:r>
            <a:r>
              <a:rPr lang="ru-RU" i="1" dirty="0" err="1" smtClean="0"/>
              <a:t>q</a:t>
            </a:r>
            <a:r>
              <a:rPr lang="ru-RU" i="1" dirty="0" smtClean="0"/>
              <a:t> </a:t>
            </a:r>
            <a:r>
              <a:rPr lang="ru-RU" dirty="0" smtClean="0"/>
              <a:t>= 8.</a:t>
            </a:r>
          </a:p>
          <a:p>
            <a:pPr>
              <a:buNone/>
            </a:pPr>
            <a:r>
              <a:rPr lang="ru-RU" dirty="0" smtClean="0"/>
              <a:t>Алфавит: 0, 1, 2, 3, 4, 5, 6, 7.</a:t>
            </a:r>
          </a:p>
          <a:p>
            <a:pPr>
              <a:buNone/>
            </a:pPr>
            <a:r>
              <a:rPr lang="ru-RU" dirty="0" smtClean="0"/>
              <a:t>Число </a:t>
            </a:r>
            <a:r>
              <a:rPr lang="ru-RU" dirty="0" smtClean="0"/>
              <a:t>записывается </a:t>
            </a:r>
            <a:r>
              <a:rPr lang="ru-RU" dirty="0" smtClean="0"/>
              <a:t>в виде суммы числового ряда степеней основания (в данном случае 8), в качестве коэффициентов которых выступают цифры данного числа.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развернутой форме запись числа А</a:t>
            </a:r>
            <a:r>
              <a:rPr lang="ru-RU" baseline="-25000" dirty="0" smtClean="0"/>
              <a:t>8</a:t>
            </a:r>
            <a:r>
              <a:rPr lang="ru-RU" dirty="0" smtClean="0"/>
              <a:t>, которое содержит </a:t>
            </a:r>
            <a:r>
              <a:rPr lang="en-US" dirty="0" smtClean="0"/>
              <a:t>n</a:t>
            </a:r>
            <a:r>
              <a:rPr lang="ru-RU" dirty="0" smtClean="0"/>
              <a:t> целых разрядов числа и т дробных разрядов числа, производится следующим образом</a:t>
            </a:r>
            <a:r>
              <a:rPr lang="ru-RU" dirty="0" smtClean="0"/>
              <a:t>:</a:t>
            </a:r>
            <a:endParaRPr lang="ru-RU" dirty="0" smtClean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714348" y="5143512"/>
          <a:ext cx="7732799" cy="857256"/>
        </p:xfrm>
        <a:graphic>
          <a:graphicData uri="http://schemas.openxmlformats.org/presentationml/2006/ole">
            <p:oleObj spid="_x0000_s34817" name="Точечный рисунок" r:id="rId3" imgW="4544059" imgH="495369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Восьмеричная система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8929718" cy="157163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Коэффициенты </a:t>
            </a:r>
            <a:r>
              <a:rPr lang="ru-RU" i="1" dirty="0" smtClean="0"/>
              <a:t>а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</a:t>
            </a:r>
            <a:r>
              <a:rPr lang="ru-RU" dirty="0" smtClean="0"/>
              <a:t>в этой записи являются цифрами восьмеричного числа, которое в свернутой форме записывается следующим образом: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1071538" y="3000372"/>
          <a:ext cx="7100504" cy="571504"/>
        </p:xfrm>
        <a:graphic>
          <a:graphicData uri="http://schemas.openxmlformats.org/presentationml/2006/ole">
            <p:oleObj spid="_x0000_s35841" name="Точечный рисунок" r:id="rId3" imgW="3905795" imgH="314286" progId="Paint.Picture">
              <p:embed/>
            </p:oleObj>
          </a:graphicData>
        </a:graphic>
      </p:graphicFrame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57158" y="3571876"/>
            <a:ext cx="878684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Умножение или деление восьмеричного числа на 8 (величину основания) приводит к перемещению запятой, отделяющей целую часть от дробной на один разряд вправо или влево. Например: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2214546" y="5500702"/>
          <a:ext cx="3915791" cy="1042991"/>
        </p:xfrm>
        <a:graphic>
          <a:graphicData uri="http://schemas.openxmlformats.org/presentationml/2006/ole">
            <p:oleObj spid="_x0000_s35844" name="Точечный рисунок" r:id="rId4" imgW="2038095" imgH="54285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Шестнадцатеричная система </a:t>
            </a:r>
            <a:r>
              <a:rPr lang="ru-RU" sz="4600" dirty="0" smtClean="0"/>
              <a:t>счисления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37147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Основание: </a:t>
            </a:r>
            <a:r>
              <a:rPr lang="ru-RU" i="1" dirty="0" err="1" smtClean="0"/>
              <a:t>q</a:t>
            </a:r>
            <a:r>
              <a:rPr lang="ru-RU" i="1" dirty="0" smtClean="0"/>
              <a:t> </a:t>
            </a:r>
            <a:r>
              <a:rPr lang="ru-RU" dirty="0" smtClean="0"/>
              <a:t>= 16.</a:t>
            </a:r>
          </a:p>
          <a:p>
            <a:pPr>
              <a:buNone/>
            </a:pPr>
            <a:r>
              <a:rPr lang="ru-RU" dirty="0" smtClean="0"/>
              <a:t>Алфавит: 0, 1, 2, 3, 4, 5, 6, 7, 8, 9, А, В, С, </a:t>
            </a:r>
            <a:r>
              <a:rPr lang="ru-RU" i="1" dirty="0" smtClean="0"/>
              <a:t>D, Е, F.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Число записывается </a:t>
            </a:r>
            <a:r>
              <a:rPr lang="ru-RU" dirty="0" smtClean="0"/>
              <a:t>в виде суммы числового ряда степеней основания </a:t>
            </a:r>
            <a:r>
              <a:rPr lang="ru-RU" dirty="0" smtClean="0"/>
              <a:t>(16</a:t>
            </a:r>
            <a:r>
              <a:rPr lang="ru-RU" dirty="0" smtClean="0"/>
              <a:t>), в качестве коэффициентов которых выступают цифры данного числа.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развернутой форме запись числа А</a:t>
            </a:r>
            <a:r>
              <a:rPr lang="ru-RU" baseline="-25000" dirty="0" smtClean="0"/>
              <a:t>16</a:t>
            </a:r>
            <a:r>
              <a:rPr lang="ru-RU" dirty="0" smtClean="0"/>
              <a:t>, которое содержит </a:t>
            </a:r>
            <a:r>
              <a:rPr lang="en-US" dirty="0" smtClean="0"/>
              <a:t>n</a:t>
            </a:r>
            <a:r>
              <a:rPr lang="ru-RU" dirty="0" smtClean="0"/>
              <a:t> целых разрядов числа и т дробных разрядов числа, производится следующим образом:</a:t>
            </a:r>
          </a:p>
          <a:p>
            <a:endParaRPr lang="ru-RU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857224" y="5072074"/>
          <a:ext cx="7437859" cy="785818"/>
        </p:xfrm>
        <a:graphic>
          <a:graphicData uri="http://schemas.openxmlformats.org/presentationml/2006/ole">
            <p:oleObj spid="_x0000_s36865" name="Точечный рисунок" r:id="rId3" imgW="4580952" imgH="47631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Шестнадцатеричная система </a:t>
            </a:r>
            <a:r>
              <a:rPr lang="ru-RU" sz="4600" dirty="0" smtClean="0"/>
              <a:t>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858280" cy="178594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Коэффициенты </a:t>
            </a:r>
            <a:r>
              <a:rPr lang="ru-RU" dirty="0" err="1" smtClean="0"/>
              <a:t>a</a:t>
            </a:r>
            <a:r>
              <a:rPr lang="en-US" baseline="-25000" dirty="0" err="1" smtClean="0"/>
              <a:t>i</a:t>
            </a:r>
            <a:r>
              <a:rPr lang="ru-RU" dirty="0" smtClean="0"/>
              <a:t> в этой записи являются цифрами восьмеричного числа, которое в свернутой форме записывается следующим образом</a:t>
            </a:r>
            <a:r>
              <a:rPr lang="ru-RU" dirty="0" smtClean="0"/>
              <a:t>:</a:t>
            </a:r>
            <a:endParaRPr lang="ru-RU" dirty="0" smtClean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928662" y="3000372"/>
          <a:ext cx="7282067" cy="571504"/>
        </p:xfrm>
        <a:graphic>
          <a:graphicData uri="http://schemas.openxmlformats.org/presentationml/2006/ole">
            <p:oleObj spid="_x0000_s37889" name="Точечный рисунок" r:id="rId3" imgW="3962953" imgH="304923" progId="Paint.Picture">
              <p:embed/>
            </p:oleObj>
          </a:graphicData>
        </a:graphic>
      </p:graphicFrame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28596" y="3857628"/>
            <a:ext cx="8286808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600" dirty="0" smtClean="0"/>
              <a:t>Умножение или деление шестнадцатеричного числа на 16 (величину основания) приводит к перемещению запятой, отделяющей целую часть от дробной на один разряд вправо или влево. Например: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285984" y="5572140"/>
          <a:ext cx="4333905" cy="928694"/>
        </p:xfrm>
        <a:graphic>
          <a:graphicData uri="http://schemas.openxmlformats.org/presentationml/2006/ole">
            <p:oleObj spid="_x0000_s37892" name="Точечный рисунок" r:id="rId4" imgW="2400635" imgH="51442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Перевод чисел из одной СС в другую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1"/>
            <a:ext cx="8329642" cy="47577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Алгоритм перевода целого десятичного числа в целое двоичное, </a:t>
            </a:r>
            <a:r>
              <a:rPr lang="ru-RU" i="1" dirty="0" smtClean="0"/>
              <a:t>восьмеричное или шестнадцатеричное число </a:t>
            </a:r>
            <a:r>
              <a:rPr lang="ru-RU" dirty="0" smtClean="0"/>
              <a:t>будет следующим:</a:t>
            </a:r>
          </a:p>
          <a:p>
            <a:pPr>
              <a:buNone/>
            </a:pPr>
            <a:r>
              <a:rPr lang="ru-RU" dirty="0" smtClean="0"/>
              <a:t>1. Последовательно </a:t>
            </a:r>
            <a:r>
              <a:rPr lang="ru-RU" i="1" dirty="0" smtClean="0"/>
              <a:t>выполнять деление </a:t>
            </a:r>
            <a:r>
              <a:rPr lang="ru-RU" dirty="0" smtClean="0"/>
              <a:t>исходного </a:t>
            </a:r>
            <a:r>
              <a:rPr lang="ru-RU" i="1" dirty="0" smtClean="0"/>
              <a:t>целого </a:t>
            </a:r>
            <a:r>
              <a:rPr lang="ru-RU" dirty="0" smtClean="0"/>
              <a:t>десятичного числа и получаемых целых частных на основание системы (на 2, 8 или 16) до тех пор, пока не получим частное, равное нулю.</a:t>
            </a:r>
          </a:p>
          <a:p>
            <a:pPr>
              <a:buNone/>
            </a:pPr>
            <a:r>
              <a:rPr lang="ru-RU" dirty="0" smtClean="0"/>
              <a:t>2. Получить искомое двоичное, восьмеричное или шестнадцатеричное </a:t>
            </a:r>
            <a:r>
              <a:rPr lang="ru-RU" i="1" dirty="0" smtClean="0"/>
              <a:t>число</a:t>
            </a:r>
            <a:r>
              <a:rPr lang="ru-RU" dirty="0" smtClean="0"/>
              <a:t>, для чего записать полученные остатки в обратной последовательности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Перевод чисел из одной СС в другую</a:t>
            </a:r>
            <a:endParaRPr lang="ru-RU" dirty="0"/>
          </a:p>
        </p:txBody>
      </p:sp>
      <p:pic>
        <p:nvPicPr>
          <p:cNvPr id="4" name="Picture 2" descr="http://player.myshared.ru/1141335/data/images/img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857364"/>
            <a:ext cx="7909292" cy="45815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Перевод чисел из одной СС в другую</a:t>
            </a:r>
            <a:endParaRPr lang="ru-RU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400643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3643314"/>
            <a:ext cx="4176717" cy="285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Пример, </a:t>
            </a:r>
            <a:r>
              <a:rPr lang="ru-RU" dirty="0" smtClean="0"/>
              <a:t>перевод </a:t>
            </a:r>
            <a:r>
              <a:rPr lang="ru-RU" dirty="0" smtClean="0"/>
              <a:t>десятичного числа </a:t>
            </a:r>
            <a:r>
              <a:rPr lang="ru-RU" dirty="0" smtClean="0"/>
              <a:t>19</a:t>
            </a:r>
            <a:r>
              <a:rPr lang="ru-RU" baseline="-25000" dirty="0" smtClean="0"/>
              <a:t>10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двоичную СС</a:t>
            </a:r>
            <a:endParaRPr lang="ru-RU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857224" y="2071678"/>
          <a:ext cx="7356058" cy="2786082"/>
        </p:xfrm>
        <a:graphic>
          <a:graphicData uri="http://schemas.openxmlformats.org/presentationml/2006/ole">
            <p:oleObj spid="_x0000_s40961" name="Точечный рисунок" r:id="rId3" imgW="5009524" imgH="1895238" progId="Paint.Picture">
              <p:embed/>
            </p:oleObj>
          </a:graphicData>
        </a:graphic>
      </p:graphicFrame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1643042" y="5286388"/>
          <a:ext cx="5857916" cy="748368"/>
        </p:xfrm>
        <a:graphic>
          <a:graphicData uri="http://schemas.openxmlformats.org/presentationml/2006/ole">
            <p:oleObj spid="_x0000_s40963" name="Точечный рисунок" r:id="rId4" imgW="2161905" imgH="27611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Пример, перевод десятичного числа 19</a:t>
            </a:r>
            <a:r>
              <a:rPr lang="ru-RU" baseline="-25000" dirty="0" smtClean="0"/>
              <a:t>10</a:t>
            </a:r>
            <a:r>
              <a:rPr lang="ru-RU" dirty="0" smtClean="0"/>
              <a:t> в </a:t>
            </a:r>
            <a:r>
              <a:rPr lang="ru-RU" dirty="0" smtClean="0"/>
              <a:t>восьмеричную СС</a:t>
            </a:r>
            <a:endParaRPr lang="ru-RU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857224" y="1785926"/>
          <a:ext cx="7126291" cy="1785950"/>
        </p:xfrm>
        <a:graphic>
          <a:graphicData uri="http://schemas.openxmlformats.org/presentationml/2006/ole">
            <p:oleObj spid="_x0000_s44033" name="Точечный рисунок" r:id="rId3" imgW="5001323" imgH="1257476" progId="Paint.Picture">
              <p:embed/>
            </p:oleObj>
          </a:graphicData>
        </a:graphic>
      </p:graphicFrame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2000232" y="4143380"/>
          <a:ext cx="5100673" cy="642942"/>
        </p:xfrm>
        <a:graphic>
          <a:graphicData uri="http://schemas.openxmlformats.org/presentationml/2006/ole">
            <p:oleObj spid="_x0000_s44035" name="Точечный рисунок" r:id="rId4" imgW="2266667" imgH="28586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686800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Пример, перевод десятичного числа 19</a:t>
            </a:r>
            <a:r>
              <a:rPr lang="ru-RU" baseline="-25000" dirty="0" smtClean="0"/>
              <a:t>10</a:t>
            </a:r>
            <a:r>
              <a:rPr lang="ru-RU" dirty="0" smtClean="0"/>
              <a:t> в </a:t>
            </a:r>
            <a:r>
              <a:rPr lang="ru-RU" dirty="0" smtClean="0"/>
              <a:t>шестнадцатеричную </a:t>
            </a:r>
            <a:r>
              <a:rPr lang="ru-RU" dirty="0" smtClean="0"/>
              <a:t>СС</a:t>
            </a:r>
            <a:endParaRPr lang="ru-RU" dirty="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928661" y="1714488"/>
          <a:ext cx="6505961" cy="1785950"/>
        </p:xfrm>
        <a:graphic>
          <a:graphicData uri="http://schemas.openxmlformats.org/presentationml/2006/ole">
            <p:oleObj spid="_x0000_s45057" name="Точечный рисунок" r:id="rId3" imgW="5047619" imgH="1371429" progId="Paint.Picture">
              <p:embed/>
            </p:oleObj>
          </a:graphicData>
        </a:graphic>
      </p:graphicFrame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2571736" y="4143380"/>
          <a:ext cx="4365656" cy="714380"/>
        </p:xfrm>
        <a:graphic>
          <a:graphicData uri="http://schemas.openxmlformats.org/presentationml/2006/ole">
            <p:oleObj spid="_x0000_s45059" name="Точечный рисунок" r:id="rId4" imgW="1571844" imgH="25700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счисления 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2000232" y="1857364"/>
            <a:ext cx="714380" cy="50006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5786446" y="1857364"/>
            <a:ext cx="714380" cy="50006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10" y="2571744"/>
            <a:ext cx="3643338" cy="50006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непозиционные</a:t>
            </a:r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0" y="2571744"/>
            <a:ext cx="3643338" cy="50006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позиционные</a:t>
            </a:r>
            <a:endParaRPr lang="ru-RU" sz="28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5857884" y="3214686"/>
            <a:ext cx="714380" cy="50006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2071670" y="3214686"/>
            <a:ext cx="714380" cy="50006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472" y="3786190"/>
            <a:ext cx="3714776" cy="285752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количественный эквивалент каждой цифры не зависит от ее положения (места, позиции) в записи </a:t>
            </a:r>
            <a:r>
              <a:rPr lang="ru-RU" sz="2800" dirty="0" smtClean="0"/>
              <a:t>числа</a:t>
            </a:r>
            <a:endParaRPr lang="ru-RU" sz="2800" dirty="0" smtClean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72000" y="3786190"/>
            <a:ext cx="3714776" cy="285752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количественный эквивалент (значение) цифры зависит от ее места (позиции) в записи числа. Позиция цифры в числе называется разрядом</a:t>
            </a:r>
            <a:endParaRPr lang="ru-RU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количественный эквивалент каждой цифры не зависит от ее положения (места, позиции) в записи числа.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количественный эквивалент каждой цифры не зависит от ее положения (места, позиции) в записи числа.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5786478" cy="16430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dirty="0" smtClean="0"/>
              <a:t>Перевести числа из римской системы счисления в </a:t>
            </a:r>
            <a:r>
              <a:rPr lang="ru-RU" dirty="0" smtClean="0"/>
              <a:t>десятичную.</a:t>
            </a:r>
            <a:r>
              <a:rPr lang="ru-RU" dirty="0" smtClean="0"/>
              <a:t> </a:t>
            </a:r>
            <a:endParaRPr lang="ru-RU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571612"/>
            <a:ext cx="1714512" cy="5034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</a:t>
            </a:r>
            <a:r>
              <a:rPr lang="ru-RU" dirty="0" smtClean="0"/>
              <a:t>Во сколько раз увеличатся числа 10,1</a:t>
            </a:r>
            <a:r>
              <a:rPr lang="ru-RU" baseline="-25000" dirty="0" smtClean="0"/>
              <a:t>10</a:t>
            </a:r>
            <a:r>
              <a:rPr lang="ru-RU" dirty="0" smtClean="0"/>
              <a:t>, 10, 1</a:t>
            </a:r>
            <a:r>
              <a:rPr lang="ru-RU" baseline="-25000" dirty="0" smtClean="0"/>
              <a:t>2</a:t>
            </a:r>
            <a:r>
              <a:rPr lang="ru-RU" dirty="0" smtClean="0"/>
              <a:t>, 64,5</a:t>
            </a:r>
            <a:r>
              <a:rPr lang="ru-RU" baseline="-25000" dirty="0" smtClean="0"/>
              <a:t>8</a:t>
            </a:r>
            <a:r>
              <a:rPr lang="ru-RU" dirty="0" smtClean="0"/>
              <a:t>, 39,F</a:t>
            </a:r>
            <a:r>
              <a:rPr lang="ru-RU" baseline="-25000" dirty="0" smtClean="0"/>
              <a:t>16</a:t>
            </a:r>
            <a:r>
              <a:rPr lang="ru-RU" dirty="0" smtClean="0"/>
              <a:t> при переносе запятой на один знак вправо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3. </a:t>
            </a:r>
            <a:r>
              <a:rPr lang="ru-RU" dirty="0" smtClean="0"/>
              <a:t>При переносе запятой на два знака вправо число 11,11</a:t>
            </a:r>
            <a:r>
              <a:rPr lang="ru-RU" baseline="-25000" dirty="0" smtClean="0"/>
              <a:t>Х</a:t>
            </a:r>
            <a:r>
              <a:rPr lang="ru-RU" dirty="0" smtClean="0"/>
              <a:t>, увеличилось в 4 раза. Чему равен </a:t>
            </a:r>
            <a:r>
              <a:rPr lang="ru-RU" dirty="0" err="1" smtClean="0"/>
              <a:t>x</a:t>
            </a:r>
            <a:r>
              <a:rPr lang="ru-RU" dirty="0" smtClean="0"/>
              <a:t>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15387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4. </a:t>
            </a:r>
            <a:r>
              <a:rPr lang="ru-RU" dirty="0" smtClean="0"/>
              <a:t>Заполните таблицу, в каждой строке которой одно и то же целое число должно быть записано в различных системах счисления</a:t>
            </a:r>
            <a:r>
              <a:rPr lang="ru-RU" dirty="0" smtClean="0"/>
              <a:t>:</a:t>
            </a:r>
            <a:endParaRPr lang="ru-RU" dirty="0" smtClean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428596" y="4214818"/>
          <a:ext cx="8070472" cy="1785950"/>
        </p:xfrm>
        <a:graphic>
          <a:graphicData uri="http://schemas.openxmlformats.org/presentationml/2006/ole">
            <p:oleObj spid="_x0000_s46081" name="Точечный рисунок" r:id="rId3" imgW="5009524" imgH="110476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1434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121-133, </a:t>
            </a:r>
            <a:r>
              <a:rPr lang="ru-RU" sz="2400" dirty="0" smtClean="0"/>
              <a:t>повторить.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Задание: </a:t>
            </a:r>
            <a:r>
              <a:rPr lang="ru-RU" sz="2400" dirty="0" smtClean="0"/>
              <a:t>перевести </a:t>
            </a:r>
            <a:r>
              <a:rPr lang="ru-RU" sz="2400" dirty="0" smtClean="0"/>
              <a:t>числа из десятичной системы счисления в двоичную, восьмеричную, шестнадцатеричную: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478</a:t>
            </a:r>
            <a:r>
              <a:rPr lang="ru-RU" sz="2400" baseline="-25000" dirty="0" smtClean="0"/>
              <a:t>10 </a:t>
            </a:r>
            <a:endParaRPr lang="ru-RU" sz="2400" baseline="-25000" dirty="0" smtClean="0"/>
          </a:p>
          <a:p>
            <a:pPr>
              <a:buNone/>
            </a:pPr>
            <a:r>
              <a:rPr lang="ru-RU" sz="2400" dirty="0" smtClean="0"/>
              <a:t> 149</a:t>
            </a:r>
            <a:r>
              <a:rPr lang="ru-RU" sz="2400" baseline="-25000" dirty="0" smtClean="0"/>
              <a:t>10</a:t>
            </a:r>
            <a:endParaRPr lang="ru-RU" sz="2400" baseline="-25000" dirty="0" smtClean="0"/>
          </a:p>
          <a:p>
            <a:pPr>
              <a:buNone/>
            </a:pPr>
            <a:r>
              <a:rPr lang="ru-RU" sz="2400" dirty="0" smtClean="0"/>
              <a:t>34600</a:t>
            </a:r>
            <a:r>
              <a:rPr lang="ru-RU" sz="2400" baseline="-25000" dirty="0" smtClean="0"/>
              <a:t>10</a:t>
            </a:r>
          </a:p>
          <a:p>
            <a:pPr>
              <a:buNone/>
            </a:pPr>
            <a:r>
              <a:rPr lang="ru-RU" sz="2400" dirty="0" smtClean="0"/>
              <a:t>126</a:t>
            </a:r>
            <a:r>
              <a:rPr lang="ru-RU" sz="2400" baseline="-25000" dirty="0" smtClean="0"/>
              <a:t>10</a:t>
            </a:r>
            <a:endParaRPr lang="ru-RU" sz="2400" baseline="-25000" dirty="0" smtClean="0"/>
          </a:p>
          <a:p>
            <a:pPr>
              <a:buNone/>
            </a:pPr>
            <a:r>
              <a:rPr lang="ru-RU" sz="2400" dirty="0" smtClean="0"/>
              <a:t>98</a:t>
            </a:r>
            <a:r>
              <a:rPr lang="ru-RU" sz="2400" baseline="-25000" dirty="0" smtClean="0"/>
              <a:t>10</a:t>
            </a:r>
            <a:endParaRPr lang="ru-RU" sz="2400" baseline="-25000" dirty="0" smtClean="0"/>
          </a:p>
          <a:p>
            <a:pPr>
              <a:buNone/>
            </a:pPr>
            <a:r>
              <a:rPr lang="ru-RU" sz="2400" dirty="0" smtClean="0"/>
              <a:t>5400</a:t>
            </a:r>
            <a:r>
              <a:rPr lang="ru-RU" sz="2400" baseline="-25000" dirty="0" smtClean="0"/>
              <a:t>10</a:t>
            </a:r>
            <a:endParaRPr lang="ru-RU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Единичная система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Как только люди начали считать, у них появилась потребность в записи чисел.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>
              <a:buNone/>
            </a:pPr>
            <a:endParaRPr lang="ru-RU" sz="6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Первоначально </a:t>
            </a:r>
            <a:r>
              <a:rPr lang="ru-RU" sz="2400" dirty="0" smtClean="0">
                <a:latin typeface="Times New Roman"/>
                <a:ea typeface="Times New Roman"/>
              </a:rPr>
              <a:t>количество предметов отображали равным количеством каких-либо значков (бирок): зарубок, черточек, точек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pPr>
              <a:buNone/>
            </a:pPr>
            <a:endParaRPr lang="ru-RU" sz="8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Позже, для облегчения счета, эти значки стали группировать по три или по пять.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>
              <a:buNone/>
            </a:pPr>
            <a:endParaRPr lang="ru-RU" sz="7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Такая </a:t>
            </a:r>
            <a:r>
              <a:rPr lang="ru-RU" sz="2400" dirty="0" smtClean="0">
                <a:latin typeface="Times New Roman"/>
                <a:ea typeface="Times New Roman"/>
              </a:rPr>
              <a:t>система записи чисел называется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единичной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</a:rPr>
              <a:t>(любое </a:t>
            </a:r>
            <a:r>
              <a:rPr lang="ru-RU" sz="2400" dirty="0" smtClean="0">
                <a:latin typeface="Times New Roman"/>
                <a:ea typeface="Times New Roman"/>
              </a:rPr>
              <a:t>число в ней образуется путем повторения одного знака, символизирующего </a:t>
            </a:r>
            <a:r>
              <a:rPr lang="ru-RU" sz="2400" dirty="0" smtClean="0">
                <a:latin typeface="Times New Roman"/>
                <a:ea typeface="Times New Roman"/>
              </a:rPr>
              <a:t>единицу).</a:t>
            </a:r>
          </a:p>
          <a:p>
            <a:pPr>
              <a:buNone/>
            </a:pPr>
            <a:endParaRPr lang="ru-RU" sz="12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Например, </a:t>
            </a:r>
            <a:r>
              <a:rPr lang="ru-RU" sz="2400" dirty="0" smtClean="0">
                <a:latin typeface="Times New Roman"/>
                <a:ea typeface="Times New Roman"/>
              </a:rPr>
              <a:t>чтобы узнать, на каком курсе учится курсант военного училища, нужно сосчитать, какое количество полосок нашито на его рукаве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Древнеегипетская непозиционная </a:t>
            </a:r>
            <a:r>
              <a:rPr lang="ru-RU" dirty="0" smtClean="0"/>
              <a:t>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3"/>
            <a:ext cx="8858280" cy="164307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обозначения ключевых чисел 1, 10, 100 и т. д. </a:t>
            </a:r>
            <a:r>
              <a:rPr lang="ru-RU" i="1" dirty="0" smtClean="0"/>
              <a:t>использовались специальные </a:t>
            </a:r>
            <a:r>
              <a:rPr lang="ru-RU" dirty="0" smtClean="0"/>
              <a:t>значки —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иероглифы.</a:t>
            </a:r>
          </a:p>
          <a:p>
            <a:pPr>
              <a:buNone/>
            </a:pP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8434" name="Picture 2" descr="index_image0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286124"/>
            <a:ext cx="390477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71472" y="5572140"/>
            <a:ext cx="77867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Все остальные числа составлялись из этих ключевых при помощи операции сложения.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Древнеегипетская непозиционная 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1"/>
            <a:ext cx="8401080" cy="50006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Например, чтобы изобразить число 3252, </a:t>
            </a:r>
            <a:r>
              <a:rPr lang="ru-RU" dirty="0" smtClean="0"/>
              <a:t>рисовали: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три </a:t>
            </a:r>
            <a:r>
              <a:rPr lang="ru-RU" dirty="0" smtClean="0"/>
              <a:t>цветка лотоса (три тысячи), 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два </a:t>
            </a:r>
            <a:r>
              <a:rPr lang="ru-RU" dirty="0" smtClean="0"/>
              <a:t>свернутых пальмовых листа (две сотни</a:t>
            </a:r>
            <a:r>
              <a:rPr lang="ru-RU" dirty="0" smtClean="0"/>
              <a:t>),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пять </a:t>
            </a:r>
            <a:r>
              <a:rPr lang="ru-RU" dirty="0" smtClean="0"/>
              <a:t>дуг (пять десятков</a:t>
            </a:r>
            <a:r>
              <a:rPr lang="ru-RU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два </a:t>
            </a:r>
            <a:r>
              <a:rPr lang="ru-RU" dirty="0" smtClean="0"/>
              <a:t>шеста (две единицы). 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Величина </a:t>
            </a:r>
            <a:r>
              <a:rPr lang="ru-RU" dirty="0" smtClean="0"/>
              <a:t>числа не зависела от того, в каком порядке располагались составляющие его знаки: их можно было записывать сверху вниз, справа налево или в произвольном порядке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Римская </a:t>
            </a:r>
            <a:r>
              <a:rPr lang="ru-RU" dirty="0" smtClean="0"/>
              <a:t>непозиционная 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8858280" cy="52863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 основе римской системы счисления лежали </a:t>
            </a:r>
            <a:r>
              <a:rPr lang="ru-RU" dirty="0" smtClean="0"/>
              <a:t>знаки: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 </a:t>
            </a:r>
            <a:r>
              <a:rPr lang="ru-RU" dirty="0" smtClean="0"/>
              <a:t>I (один палец) для числа 1, 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V </a:t>
            </a:r>
            <a:r>
              <a:rPr lang="ru-RU" dirty="0" smtClean="0"/>
              <a:t>(раскрытая ладонь) для числа 5, 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X </a:t>
            </a:r>
            <a:r>
              <a:rPr lang="ru-RU" dirty="0" smtClean="0"/>
              <a:t>(две сложенные ладони) для 10, 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для  </a:t>
            </a:r>
            <a:r>
              <a:rPr lang="ru-RU" dirty="0" smtClean="0"/>
              <a:t>чисел 100, 500 и 1000 стали применять первые буквы соответствующих латинских слов (</a:t>
            </a:r>
            <a:r>
              <a:rPr lang="ru-RU" dirty="0" err="1" smtClean="0"/>
              <a:t>Centum</a:t>
            </a:r>
            <a:r>
              <a:rPr lang="ru-RU" dirty="0" smtClean="0"/>
              <a:t> — сто, </a:t>
            </a:r>
            <a:r>
              <a:rPr lang="ru-RU" dirty="0" err="1" smtClean="0"/>
              <a:t>Demimille</a:t>
            </a:r>
            <a:r>
              <a:rPr lang="ru-RU" dirty="0" smtClean="0"/>
              <a:t> — половина тысячи, </a:t>
            </a:r>
            <a:r>
              <a:rPr lang="ru-RU" dirty="0" err="1" smtClean="0"/>
              <a:t>Mille</a:t>
            </a:r>
            <a:r>
              <a:rPr lang="ru-RU" dirty="0" smtClean="0"/>
              <a:t> — тысяча</a:t>
            </a:r>
            <a:r>
              <a:rPr lang="ru-RU" dirty="0" smtClean="0"/>
              <a:t>).</a:t>
            </a: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Римская непозиционная 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1"/>
            <a:ext cx="8472518" cy="475775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Чтобы записать число, римляне разлагали его на сумму тысяч, полутысяч, сотен, полусотен, десятков, пятков, единиц. </a:t>
            </a:r>
          </a:p>
          <a:p>
            <a:pPr>
              <a:buNone/>
            </a:pPr>
            <a:r>
              <a:rPr lang="ru-RU" dirty="0" smtClean="0"/>
              <a:t>Например, десятичное число 28 </a:t>
            </a:r>
            <a:r>
              <a:rPr lang="ru-RU" dirty="0" smtClean="0"/>
              <a:t>представляется </a:t>
            </a:r>
            <a:r>
              <a:rPr lang="ru-RU" dirty="0" smtClean="0"/>
              <a:t>следующим образом:</a:t>
            </a:r>
          </a:p>
          <a:p>
            <a:pPr algn="ctr">
              <a:buNone/>
            </a:pPr>
            <a:r>
              <a:rPr lang="ru-RU" dirty="0" smtClean="0"/>
              <a:t>XXVIII =1 0 + 1 0 + 5 + 1 + 1 + 1</a:t>
            </a:r>
          </a:p>
          <a:p>
            <a:pPr algn="ctr">
              <a:buNone/>
            </a:pPr>
            <a:r>
              <a:rPr lang="ru-RU" dirty="0" smtClean="0"/>
              <a:t>(два десятка, пяток, три единицы).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Римская непозиционная 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686800" cy="48291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Для записи чисел римляне использовали не только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сложение</a:t>
            </a:r>
            <a:r>
              <a:rPr lang="ru-RU" dirty="0" smtClean="0"/>
              <a:t>, но 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вычитание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ru-RU" dirty="0" smtClean="0"/>
              <a:t>каждый </a:t>
            </a:r>
            <a:r>
              <a:rPr lang="ru-RU" dirty="0" smtClean="0"/>
              <a:t>меньший знак, поставленный справа от большего, прибавляется к его значению, а каждый меньший знак, поставленный слева от большего, вычитается из него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IX </a:t>
            </a:r>
            <a:r>
              <a:rPr lang="ru-RU" dirty="0" smtClean="0"/>
              <a:t>— обозначает 9, 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XI </a:t>
            </a:r>
            <a:r>
              <a:rPr lang="ru-RU" dirty="0" smtClean="0"/>
              <a:t>— обозначает 11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99 </a:t>
            </a:r>
            <a:r>
              <a:rPr lang="ru-RU" dirty="0" smtClean="0"/>
              <a:t>— </a:t>
            </a:r>
            <a:r>
              <a:rPr lang="ru-RU" dirty="0" smtClean="0"/>
              <a:t>обозначается XCIX </a:t>
            </a:r>
            <a:r>
              <a:rPr lang="ru-RU" dirty="0" smtClean="0"/>
              <a:t>- - 1 0 + 100 - 1 + 10.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885</TotalTime>
  <Words>1737</Words>
  <Application>Microsoft Office PowerPoint</Application>
  <PresentationFormat>Экран (4:3)</PresentationFormat>
  <Paragraphs>162</Paragraphs>
  <Slides>33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5" baseType="lpstr">
      <vt:lpstr>Модульная</vt:lpstr>
      <vt:lpstr>Точечный рисунок</vt:lpstr>
      <vt:lpstr>Кодирование числовой информации. Перевод из одной системы счисления в другую </vt:lpstr>
      <vt:lpstr>Кодирование числовой информации. Системы счисления</vt:lpstr>
      <vt:lpstr>Система счисления </vt:lpstr>
      <vt:lpstr>Единичная система счисления</vt:lpstr>
      <vt:lpstr>Древнеегипетская непозиционная СС</vt:lpstr>
      <vt:lpstr>Древнеегипетская непозиционная СС</vt:lpstr>
      <vt:lpstr>Римская непозиционная СС</vt:lpstr>
      <vt:lpstr>Римская непозиционная СС</vt:lpstr>
      <vt:lpstr>Римская непозиционная СС</vt:lpstr>
      <vt:lpstr>Алфавитные системы счисления</vt:lpstr>
      <vt:lpstr>Алфавитные системы счисления</vt:lpstr>
      <vt:lpstr>Алфавитные системы счисления</vt:lpstr>
      <vt:lpstr>Позиционные системы счисления</vt:lpstr>
      <vt:lpstr>Позиционные системы счисления</vt:lpstr>
      <vt:lpstr>Позиционные системы счисления</vt:lpstr>
      <vt:lpstr>Десятичная система счисления</vt:lpstr>
      <vt:lpstr>Десятичная система счисления</vt:lpstr>
      <vt:lpstr>Двоичная система счисления</vt:lpstr>
      <vt:lpstr>Двоичная система счисления</vt:lpstr>
      <vt:lpstr>Восьмеричная система счисления</vt:lpstr>
      <vt:lpstr>Восьмеричная система счисления</vt:lpstr>
      <vt:lpstr>Шестнадцатеричная система счисления</vt:lpstr>
      <vt:lpstr>Шестнадцатеричная система счисления</vt:lpstr>
      <vt:lpstr>Перевод чисел из одной СС в другую</vt:lpstr>
      <vt:lpstr>Перевод чисел из одной СС в другую</vt:lpstr>
      <vt:lpstr>Перевод чисел из одной СС в другую</vt:lpstr>
      <vt:lpstr>Пример, перевод десятичного числа 1910 в двоичную СС</vt:lpstr>
      <vt:lpstr>Пример, перевод десятичного числа 1910 в восьмеричную СС</vt:lpstr>
      <vt:lpstr>Пример, перевод десятичного числа 1910 в шестнадцатеричную СС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User</cp:lastModifiedBy>
  <cp:revision>191</cp:revision>
  <dcterms:created xsi:type="dcterms:W3CDTF">2015-08-30T09:51:53Z</dcterms:created>
  <dcterms:modified xsi:type="dcterms:W3CDTF">2015-10-30T19:09:19Z</dcterms:modified>
</cp:coreProperties>
</file>