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67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8077200" cy="2528894"/>
          </a:xfrm>
        </p:spPr>
        <p:txBody>
          <a:bodyPr/>
          <a:lstStyle/>
          <a:p>
            <a:pPr algn="ctr"/>
            <a:r>
              <a:rPr lang="ru-RU" dirty="0" smtClean="0"/>
              <a:t>Оперативная память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543956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Тестирование системной </a:t>
            </a:r>
            <a:r>
              <a:rPr lang="ru-RU" sz="1800" b="1" dirty="0" smtClean="0"/>
              <a:t>платы и процессора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Определить </a:t>
            </a:r>
            <a:r>
              <a:rPr lang="ru-RU" sz="2000" dirty="0" smtClean="0"/>
              <a:t>у вашего </a:t>
            </a:r>
            <a:r>
              <a:rPr lang="ru-RU" sz="2000" dirty="0" smtClean="0"/>
              <a:t>компьютера: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частоту шины </a:t>
            </a:r>
            <a:r>
              <a:rPr lang="ru-RU" sz="2000" dirty="0" smtClean="0"/>
              <a:t>FSB (северный мост)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частоту </a:t>
            </a:r>
            <a:r>
              <a:rPr lang="ru-RU" sz="2000" dirty="0" smtClean="0"/>
              <a:t>процессора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коэффициент умножения частоты процессора,</a:t>
            </a:r>
            <a:endParaRPr lang="ru-RU" sz="2000" dirty="0" smtClean="0"/>
          </a:p>
          <a:p>
            <a:r>
              <a:rPr lang="ru-RU" sz="2000" dirty="0" smtClean="0"/>
              <a:t>частоту </a:t>
            </a:r>
            <a:r>
              <a:rPr lang="ru-RU" sz="2000" dirty="0" smtClean="0"/>
              <a:t>шины </a:t>
            </a:r>
            <a:r>
              <a:rPr lang="ru-RU" sz="2000" dirty="0" smtClean="0"/>
              <a:t>памяти,</a:t>
            </a:r>
          </a:p>
          <a:p>
            <a:r>
              <a:rPr lang="ru-RU" sz="2000" dirty="0" smtClean="0"/>
              <a:t>пропускную </a:t>
            </a:r>
            <a:r>
              <a:rPr lang="ru-RU" sz="2000" dirty="0" smtClean="0"/>
              <a:t>способность шины </a:t>
            </a:r>
            <a:r>
              <a:rPr lang="ru-RU" sz="2000" dirty="0" smtClean="0"/>
              <a:t>памяти,</a:t>
            </a:r>
          </a:p>
          <a:p>
            <a:r>
              <a:rPr lang="ru-RU" sz="2000" dirty="0" smtClean="0"/>
              <a:t>температуру процессора,</a:t>
            </a:r>
            <a:endParaRPr lang="ru-RU" sz="2000" dirty="0" smtClean="0"/>
          </a:p>
          <a:p>
            <a:r>
              <a:rPr lang="ru-RU" sz="2000" dirty="0" smtClean="0"/>
              <a:t>максимальную температуру процессора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скорость вращения </a:t>
            </a:r>
            <a:r>
              <a:rPr lang="ru-RU" sz="2000" dirty="0" err="1" smtClean="0"/>
              <a:t>кулера</a:t>
            </a:r>
            <a:r>
              <a:rPr lang="ru-RU" sz="2000" dirty="0" smtClean="0"/>
              <a:t> </a:t>
            </a:r>
            <a:r>
              <a:rPr lang="ru-RU" sz="2000" dirty="0" smtClean="0"/>
              <a:t>процессора,</a:t>
            </a:r>
          </a:p>
          <a:p>
            <a:r>
              <a:rPr lang="ru-RU" sz="2000" dirty="0" smtClean="0"/>
              <a:t>частоту шин AGP </a:t>
            </a:r>
            <a:r>
              <a:rPr lang="ru-RU" sz="2000" dirty="0" smtClean="0"/>
              <a:t>или </a:t>
            </a:r>
            <a:r>
              <a:rPr lang="ru-RU" sz="2000" dirty="0" smtClean="0"/>
              <a:t>PCI </a:t>
            </a:r>
            <a:r>
              <a:rPr lang="ru-RU" sz="2000" dirty="0" err="1" smtClean="0"/>
              <a:t>Express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объемы </a:t>
            </a:r>
            <a:r>
              <a:rPr lang="ru-RU" sz="2000" dirty="0" smtClean="0"/>
              <a:t>кэш-памяти 1-го и 2-го уровней вашего процессора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</a:t>
            </a:r>
            <a:r>
              <a:rPr lang="ru-RU" dirty="0" smtClean="0"/>
              <a:t>занятие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15370" cy="8572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Вкладка меню Тест -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CPU Queen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Желтым </a:t>
            </a:r>
            <a:r>
              <a:rPr lang="ru-RU" dirty="0" smtClean="0"/>
              <a:t>ц</a:t>
            </a:r>
            <a:r>
              <a:rPr lang="ru-RU" dirty="0" smtClean="0"/>
              <a:t>ветом выделен ваш компьютер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675759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Определить:</a:t>
            </a:r>
          </a:p>
          <a:p>
            <a:r>
              <a:rPr lang="ru-RU" sz="2400" dirty="0" smtClean="0"/>
              <a:t>скорость чтения из памяти,</a:t>
            </a:r>
          </a:p>
          <a:p>
            <a:r>
              <a:rPr lang="ru-RU" sz="2400" dirty="0" smtClean="0"/>
              <a:t>скорость записи в память.</a:t>
            </a:r>
          </a:p>
          <a:p>
            <a:pPr>
              <a:buNone/>
            </a:pPr>
            <a:r>
              <a:rPr lang="ru-RU" sz="2400" dirty="0" smtClean="0"/>
              <a:t>Определить </a:t>
            </a:r>
            <a:r>
              <a:rPr lang="ru-RU" sz="2400" dirty="0" smtClean="0"/>
              <a:t>производительность </a:t>
            </a:r>
            <a:r>
              <a:rPr lang="ru-RU" sz="2400" dirty="0" smtClean="0"/>
              <a:t>процессора </a:t>
            </a:r>
            <a:r>
              <a:rPr lang="ru-RU" sz="2400" dirty="0" smtClean="0"/>
              <a:t>и сравнить ее с производительностью:</a:t>
            </a:r>
          </a:p>
          <a:p>
            <a:r>
              <a:rPr lang="ru-RU" sz="2400" dirty="0" smtClean="0"/>
              <a:t>аналогичного процессора;</a:t>
            </a:r>
          </a:p>
          <a:p>
            <a:r>
              <a:rPr lang="ru-RU" sz="2400" dirty="0" smtClean="0"/>
              <a:t>высокопроизводительного </a:t>
            </a:r>
            <a:r>
              <a:rPr lang="ru-RU" sz="2400" dirty="0" err="1" smtClean="0"/>
              <a:t>двухъядерного</a:t>
            </a:r>
            <a:r>
              <a:rPr lang="ru-RU" sz="2400" dirty="0" smtClean="0"/>
              <a:t> процессора фирмы </a:t>
            </a:r>
            <a:r>
              <a:rPr lang="ru-RU" sz="2400" dirty="0" err="1" smtClean="0"/>
              <a:t>Intel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высокопроизводительного </a:t>
            </a:r>
            <a:r>
              <a:rPr lang="ru-RU" sz="2400" dirty="0" err="1" smtClean="0"/>
              <a:t>двухъядерного</a:t>
            </a:r>
            <a:r>
              <a:rPr lang="ru-RU" sz="2400" dirty="0" smtClean="0"/>
              <a:t> процессора фирмы AMD;</a:t>
            </a:r>
          </a:p>
          <a:p>
            <a:r>
              <a:rPr lang="ru-RU" sz="2400" dirty="0" smtClean="0"/>
              <a:t>процессора </a:t>
            </a:r>
            <a:r>
              <a:rPr lang="ru-RU" sz="2400" dirty="0" err="1" smtClean="0"/>
              <a:t>Pentium</a:t>
            </a:r>
            <a:r>
              <a:rPr lang="ru-RU" sz="2400" dirty="0" smtClean="0"/>
              <a:t> начального уровня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</a:t>
            </a:r>
            <a:r>
              <a:rPr lang="ru-RU" dirty="0" smtClean="0"/>
              <a:t>занятие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Виртуальная память</a:t>
            </a:r>
          </a:p>
          <a:p>
            <a:pPr>
              <a:buNone/>
            </a:pPr>
            <a:r>
              <a:rPr lang="ru-RU" sz="2800" b="1" dirty="0" smtClean="0"/>
              <a:t>Выбор файла подкачки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правой кнопкой мыши по значку </a:t>
            </a:r>
            <a:r>
              <a:rPr lang="ru-RU" sz="2800" i="1" dirty="0" smtClean="0"/>
              <a:t>Мой </a:t>
            </a:r>
            <a:r>
              <a:rPr lang="ru-RU" sz="2800" i="1" dirty="0" smtClean="0"/>
              <a:t>компьютер 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Свойства</a:t>
            </a:r>
            <a:r>
              <a:rPr lang="ru-RU" sz="2800" i="1" dirty="0" smtClean="0"/>
              <a:t> 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smtClean="0"/>
              <a:t>диалоговом окне </a:t>
            </a:r>
            <a:r>
              <a:rPr lang="ru-RU" sz="2800" i="1" dirty="0" smtClean="0"/>
              <a:t>Свойства </a:t>
            </a:r>
            <a:r>
              <a:rPr lang="ru-RU" sz="2800" i="1" dirty="0" smtClean="0"/>
              <a:t>системы </a:t>
            </a:r>
            <a:r>
              <a:rPr lang="ru-RU" sz="2800" i="1" dirty="0" smtClean="0"/>
              <a:t>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Дополнительно</a:t>
            </a:r>
            <a:r>
              <a:rPr lang="ru-RU" sz="2800" i="1" dirty="0" smtClean="0"/>
              <a:t> 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</a:t>
            </a:r>
            <a:r>
              <a:rPr lang="ru-RU" sz="2800" i="1" dirty="0" smtClean="0"/>
              <a:t>Быстродействие</a:t>
            </a:r>
            <a:r>
              <a:rPr lang="ru-RU" sz="2800" i="1" dirty="0" smtClean="0"/>
              <a:t> 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</a:t>
            </a:r>
            <a:r>
              <a:rPr lang="ru-RU" sz="2800" i="1" dirty="0" smtClean="0"/>
              <a:t>Параметры </a:t>
            </a:r>
            <a:r>
              <a:rPr lang="ru-RU" sz="2800" i="1" dirty="0" smtClean="0"/>
              <a:t>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</a:t>
            </a:r>
            <a:r>
              <a:rPr lang="ru-RU" sz="2800" i="1" dirty="0" smtClean="0"/>
              <a:t>Дополнительно </a:t>
            </a:r>
            <a:r>
              <a:rPr lang="ru-RU" sz="2800" i="1" dirty="0" smtClean="0"/>
              <a:t>-</a:t>
            </a:r>
            <a:r>
              <a:rPr lang="en-US" sz="2800" i="1" dirty="0" smtClean="0"/>
              <a:t>&gt;</a:t>
            </a:r>
            <a:r>
              <a:rPr lang="ru-RU" sz="2800" i="1" dirty="0" smtClean="0"/>
              <a:t> </a:t>
            </a:r>
            <a:r>
              <a:rPr lang="ru-RU" sz="2800" i="1" dirty="0" smtClean="0"/>
              <a:t>Изменить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6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</a:t>
            </a:r>
            <a:r>
              <a:rPr lang="ru-RU" dirty="0" smtClean="0"/>
              <a:t>занятие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114800" cy="5143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Используя Диспетчер </a:t>
            </a:r>
            <a:r>
              <a:rPr lang="ru-RU" dirty="0" smtClean="0"/>
              <a:t>задач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i="1" dirty="0" smtClean="0"/>
              <a:t>{</a:t>
            </a:r>
            <a:r>
              <a:rPr lang="ru-RU" i="1" dirty="0" err="1" smtClean="0"/>
              <a:t>Ctrl</a:t>
            </a:r>
            <a:r>
              <a:rPr lang="ru-RU" i="1" dirty="0" smtClean="0"/>
              <a:t>}+{</a:t>
            </a:r>
            <a:r>
              <a:rPr lang="ru-RU" i="1" dirty="0" err="1" smtClean="0"/>
              <a:t>Alt</a:t>
            </a:r>
            <a:r>
              <a:rPr lang="ru-RU" i="1" dirty="0" smtClean="0"/>
              <a:t>}±{</a:t>
            </a:r>
            <a:r>
              <a:rPr lang="ru-RU" i="1" dirty="0" err="1" smtClean="0"/>
              <a:t>Del</a:t>
            </a:r>
            <a:r>
              <a:rPr lang="ru-RU" i="1" dirty="0" smtClean="0"/>
              <a:t>}</a:t>
            </a: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Определить:</a:t>
            </a:r>
          </a:p>
          <a:p>
            <a:r>
              <a:rPr lang="ru-RU" dirty="0" smtClean="0"/>
              <a:t>сколько памяти свободно в данный момент,</a:t>
            </a:r>
          </a:p>
          <a:p>
            <a:r>
              <a:rPr lang="ru-RU" dirty="0" smtClean="0"/>
              <a:t>сколько памяти используется в данный момент,</a:t>
            </a:r>
          </a:p>
          <a:p>
            <a:r>
              <a:rPr lang="ru-RU" dirty="0" smtClean="0"/>
              <a:t>на сколько процентов загружен процессор.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3719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Стр. 10-23.</a:t>
            </a:r>
          </a:p>
          <a:p>
            <a:pPr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Задание</a:t>
            </a:r>
            <a:r>
              <a:rPr lang="ru-RU" sz="2400" dirty="0" smtClean="0">
                <a:latin typeface="Times New Roman"/>
                <a:ea typeface="Times New Roman"/>
              </a:rPr>
              <a:t>: Узнать характеристики своего компьютера.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15352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Логическая структура оперативной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543956" cy="5286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Оперативная </a:t>
            </a:r>
            <a:r>
              <a:rPr lang="ru-RU" sz="2400" dirty="0" smtClean="0"/>
              <a:t>память (ОЗУ) - множество </a:t>
            </a:r>
            <a:r>
              <a:rPr lang="ru-RU" sz="2400" dirty="0" smtClean="0"/>
              <a:t>ячеек, </a:t>
            </a:r>
            <a:r>
              <a:rPr lang="ru-RU" sz="2400" dirty="0" smtClean="0"/>
              <a:t>в которых хранятся данные, </a:t>
            </a:r>
            <a:r>
              <a:rPr lang="ru-RU" sz="2400" dirty="0" smtClean="0"/>
              <a:t>каждая ячейка имеет </a:t>
            </a:r>
            <a:r>
              <a:rPr lang="ru-RU" sz="2400" dirty="0" smtClean="0"/>
              <a:t>свой адрес </a:t>
            </a:r>
            <a:r>
              <a:rPr lang="ru-RU" sz="2400" dirty="0" smtClean="0"/>
              <a:t>(</a:t>
            </a:r>
            <a:r>
              <a:rPr lang="ru-RU" sz="2400" dirty="0" smtClean="0"/>
              <a:t>нумерация ячеек начинается </a:t>
            </a:r>
            <a:r>
              <a:rPr lang="ru-RU" sz="2400" dirty="0" smtClean="0"/>
              <a:t>с нуля</a:t>
            </a:r>
            <a:r>
              <a:rPr lang="ru-RU" sz="2400" dirty="0" smtClean="0"/>
              <a:t>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Оперативная память является энергозависимой и служит для временного хранения данных.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1 ячейка = 1 байт</a:t>
            </a:r>
          </a:p>
          <a:p>
            <a:pPr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Модули оперативной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543956" cy="5286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Оперативная </a:t>
            </a:r>
            <a:r>
              <a:rPr lang="ru-RU" sz="2400" dirty="0" smtClean="0">
                <a:latin typeface="Times New Roman"/>
                <a:ea typeface="Times New Roman"/>
              </a:rPr>
              <a:t>память изготавливается </a:t>
            </a:r>
            <a:r>
              <a:rPr lang="ru-RU" sz="2400" dirty="0" smtClean="0">
                <a:latin typeface="Times New Roman"/>
                <a:ea typeface="Times New Roman"/>
              </a:rPr>
              <a:t>в виде модулей памяти.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Модули памяти </a:t>
            </a:r>
            <a:r>
              <a:rPr lang="ru-RU" sz="2400" dirty="0" smtClean="0">
                <a:latin typeface="Times New Roman"/>
                <a:ea typeface="Times New Roman"/>
              </a:rPr>
              <a:t>представляют собой пластины с рядами контактов, на которых размещаются микросхемы памяти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dirty="0" smtClean="0">
              <a:latin typeface="Times New Roman"/>
            </a:endParaRPr>
          </a:p>
          <a:p>
            <a:pPr algn="just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Рис</a:t>
            </a:r>
            <a:r>
              <a:rPr lang="ru-RU" sz="2400" b="1" dirty="0" smtClean="0"/>
              <a:t>. 1.10. </a:t>
            </a:r>
            <a:r>
              <a:rPr lang="ru-RU" sz="2400" dirty="0" smtClean="0"/>
              <a:t>Модули памяти DDR и </a:t>
            </a:r>
            <a:r>
              <a:rPr lang="ru-RU" sz="2400" dirty="0" smtClean="0"/>
              <a:t>DDR2</a:t>
            </a:r>
            <a:endParaRPr lang="ru-RU" sz="2400" dirty="0" smtClean="0"/>
          </a:p>
        </p:txBody>
      </p:sp>
      <p:pic>
        <p:nvPicPr>
          <p:cNvPr id="4" name="Рисунок 3" descr="http://www.digital-review.ru/photos_external/500x320/memory/digma-sdram_133_sodimm_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29000"/>
            <a:ext cx="33316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http://images10.newegg.com/ProductImage/20-144-149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81224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Модули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Модули памяти (DDR, DDR2 и др</a:t>
            </a:r>
            <a:r>
              <a:rPr lang="ru-RU" sz="2400" dirty="0" smtClean="0"/>
              <a:t>.) </a:t>
            </a:r>
            <a:r>
              <a:rPr lang="ru-RU" sz="2400" dirty="0" smtClean="0"/>
              <a:t>устанавливаются в специальные разъемы на системной плате и могут различаться между собой по количеству контактов, по быстродействию, по информационной емкости и т. д.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23554" name="Picture 2" descr="Разъемы на материнской плате: оперативная памя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257925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Модули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4214842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Для каждого вида памяти нужна своя материнская плата, то есть, если материнская плата имеет слоты для DDR1 то никакая другая память в ней работать не будет.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Впрочем</a:t>
            </a:r>
            <a:r>
              <a:rPr lang="ru-RU" sz="2000" dirty="0" smtClean="0"/>
              <a:t>, вы даже не сможете установить в слот иную память, так как они все имеют различные размеры и у каждого вида памяти на разъеме есть специальный разрез (ключ) и он должен совпадать с разрезом на слоте памяти в материнской плате.</a:t>
            </a:r>
            <a:endParaRPr lang="ru-RU" sz="2000" dirty="0"/>
          </a:p>
        </p:txBody>
      </p:sp>
      <p:pic>
        <p:nvPicPr>
          <p:cNvPr id="22530" name="Picture 2" descr="Различия DDR SD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52922" cy="4694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 smtClean="0"/>
              <a:t>Объем </a:t>
            </a:r>
            <a:r>
              <a:rPr lang="ru-RU" sz="4800" dirty="0" smtClean="0"/>
              <a:t>адресуемой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543956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В </a:t>
            </a:r>
            <a:r>
              <a:rPr lang="ru-RU" sz="2000" i="1" dirty="0" smtClean="0"/>
              <a:t>персональных компьютерах </a:t>
            </a:r>
            <a:r>
              <a:rPr lang="ru-RU" sz="2000" dirty="0" smtClean="0"/>
              <a:t>объем </a:t>
            </a:r>
            <a:r>
              <a:rPr lang="ru-RU" sz="2000" dirty="0" smtClean="0"/>
              <a:t>адресуемой </a:t>
            </a:r>
            <a:r>
              <a:rPr lang="ru-RU" sz="2000" dirty="0" smtClean="0"/>
              <a:t>памяти </a:t>
            </a:r>
            <a:r>
              <a:rPr lang="ru-RU" sz="2000" dirty="0" smtClean="0"/>
              <a:t>и величина фактически установленной оперативной памяти </a:t>
            </a:r>
            <a:r>
              <a:rPr lang="ru-RU" sz="2000" dirty="0" smtClean="0"/>
              <a:t>практически </a:t>
            </a:r>
            <a:r>
              <a:rPr lang="ru-RU" sz="2000" dirty="0" smtClean="0"/>
              <a:t>всегда различаются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r>
              <a:rPr lang="ru-RU" sz="2000" dirty="0" smtClean="0"/>
              <a:t>Объем </a:t>
            </a:r>
            <a:r>
              <a:rPr lang="ru-RU" sz="2000" dirty="0" smtClean="0"/>
              <a:t>адресуемой памяти у большинства современных процессоров равен 64 Гбайт, величина фактически установленной оперативной </a:t>
            </a:r>
            <a:r>
              <a:rPr lang="ru-RU" sz="2000" dirty="0" smtClean="0"/>
              <a:t>памяти, </a:t>
            </a:r>
            <a:r>
              <a:rPr lang="ru-RU" sz="2000" dirty="0" smtClean="0"/>
              <a:t>например, может быть установлено 4 модуля памяти по 1 Гбайт («всего» 4 Гбайт</a:t>
            </a:r>
            <a:r>
              <a:rPr lang="ru-RU" sz="2000" dirty="0" smtClean="0"/>
              <a:t>).</a:t>
            </a:r>
          </a:p>
          <a:p>
            <a:pPr algn="just">
              <a:buNone/>
            </a:pPr>
            <a:r>
              <a:rPr lang="ru-RU" sz="2000" dirty="0" smtClean="0"/>
              <a:t>Для процессоров, у </a:t>
            </a:r>
            <a:r>
              <a:rPr lang="ru-RU" sz="2000" dirty="0" smtClean="0"/>
              <a:t>которых </a:t>
            </a:r>
            <a:r>
              <a:rPr lang="ru-RU" sz="2000" i="1" dirty="0" smtClean="0"/>
              <a:t>разрядность шины </a:t>
            </a:r>
            <a:r>
              <a:rPr lang="ru-RU" sz="2000" dirty="0" smtClean="0"/>
              <a:t>адреса составляет 36 </a:t>
            </a:r>
            <a:r>
              <a:rPr lang="ru-RU" sz="2000" dirty="0" smtClean="0"/>
              <a:t>битов (</a:t>
            </a:r>
            <a:r>
              <a:rPr lang="en-US" sz="2000" dirty="0" smtClean="0"/>
              <a:t>I</a:t>
            </a:r>
            <a:r>
              <a:rPr lang="ru-RU" sz="2000" dirty="0" smtClean="0"/>
              <a:t>=36), </a:t>
            </a:r>
            <a:r>
              <a:rPr lang="ru-RU" sz="2000" dirty="0" smtClean="0"/>
              <a:t>максимальный объем адресуемой памяти </a:t>
            </a:r>
            <a:r>
              <a:rPr lang="ru-RU" sz="2000" dirty="0" smtClean="0"/>
              <a:t>равен: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N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1 байт = </a:t>
            </a:r>
            <a:r>
              <a:rPr lang="ru-RU" sz="2000" i="1" dirty="0" smtClean="0"/>
              <a:t>2</a:t>
            </a:r>
            <a:r>
              <a:rPr lang="en-US" sz="2000" i="1" baseline="30000" dirty="0" smtClean="0"/>
              <a:t>I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1 байт = 2</a:t>
            </a:r>
            <a:r>
              <a:rPr lang="ru-RU" sz="2000" i="1" baseline="30000" dirty="0" smtClean="0"/>
              <a:t>36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1 байт </a:t>
            </a:r>
            <a:r>
              <a:rPr lang="ru-RU" sz="2000" i="1" dirty="0" smtClean="0"/>
              <a:t>= 68 </a:t>
            </a:r>
            <a:r>
              <a:rPr lang="ru-RU" sz="2000" i="1" dirty="0" smtClean="0"/>
              <a:t>719 476 736 байт = </a:t>
            </a:r>
            <a:endParaRPr lang="ru-RU" sz="2000" i="1" dirty="0" smtClean="0"/>
          </a:p>
          <a:p>
            <a:pPr algn="ctr">
              <a:buNone/>
            </a:pPr>
            <a:r>
              <a:rPr lang="ru-RU" sz="2000" i="1" dirty="0" smtClean="0"/>
              <a:t>= 67 </a:t>
            </a:r>
            <a:r>
              <a:rPr lang="ru-RU" sz="2000" i="1" dirty="0" smtClean="0"/>
              <a:t>108 864 Кбайт </a:t>
            </a:r>
            <a:r>
              <a:rPr lang="ru-RU" sz="2000" i="1" dirty="0" smtClean="0"/>
              <a:t>= </a:t>
            </a:r>
            <a:r>
              <a:rPr lang="ru-RU" sz="2000" i="1" dirty="0" smtClean="0"/>
              <a:t>65 536 Мбайт = 64 Гбайт.</a:t>
            </a: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214546" y="5000636"/>
          <a:ext cx="4679860" cy="1643050"/>
        </p:xfrm>
        <a:graphic>
          <a:graphicData uri="http://schemas.openxmlformats.org/presentationml/2006/ole">
            <p:oleObj spid="_x0000_s21505" name="Точечный рисунок" r:id="rId3" imgW="5210902" imgH="18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Пропускная способность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Важнейшая характеристика </a:t>
            </a:r>
            <a:r>
              <a:rPr lang="ru-RU" sz="2000" dirty="0" smtClean="0"/>
              <a:t>модулей оперативной памяти 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Пропускная способность </a:t>
            </a:r>
            <a:r>
              <a:rPr lang="ru-RU" sz="2000" dirty="0" smtClean="0"/>
              <a:t>равна произведению разрядности шины данных и частоты операций записи или считывания информации из ячеек памяти:</a:t>
            </a:r>
          </a:p>
          <a:p>
            <a:pPr algn="ctr">
              <a:buNone/>
            </a:pPr>
            <a:r>
              <a:rPr lang="ru-RU" sz="2000" i="1" dirty="0" smtClean="0"/>
              <a:t>Пропускная способность = </a:t>
            </a:r>
            <a:endParaRPr lang="ru-RU" sz="2000" dirty="0" smtClean="0"/>
          </a:p>
          <a:p>
            <a:pPr algn="ctr">
              <a:buNone/>
            </a:pPr>
            <a:r>
              <a:rPr lang="ru-RU" sz="2000" i="1" dirty="0" smtClean="0"/>
              <a:t>= Разрядность шины данных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Частота.</a:t>
            </a: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Выражается в Мбайт/с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и виртуальная память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571612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Объем используемой программами памяти можно увеличить путем добавления к физической памяти (модулям оперативной памяти) виртуальной </a:t>
            </a:r>
            <a:r>
              <a:rPr lang="ru-RU" sz="2400" dirty="0" smtClean="0"/>
              <a:t>памяти.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Виртуальная память </a:t>
            </a:r>
            <a:r>
              <a:rPr lang="ru-RU" sz="2400" dirty="0" smtClean="0"/>
              <a:t>- область </a:t>
            </a:r>
            <a:r>
              <a:rPr lang="ru-RU" sz="2400" dirty="0" smtClean="0"/>
              <a:t>жесткого </a:t>
            </a:r>
            <a:r>
              <a:rPr lang="ru-RU" sz="2400" dirty="0" smtClean="0"/>
              <a:t>диска, которая выделяется для использования как оперативной памятью.</a:t>
            </a:r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ОС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это </a:t>
            </a:r>
            <a:r>
              <a:rPr lang="ru-RU" sz="2400" dirty="0" smtClean="0">
                <a:solidFill>
                  <a:srgbClr val="FF0000"/>
                </a:solidFill>
              </a:rPr>
              <a:t>файл </a:t>
            </a:r>
            <a:r>
              <a:rPr lang="ru-RU" sz="2400" dirty="0" smtClean="0">
                <a:solidFill>
                  <a:srgbClr val="FF0000"/>
                </a:solidFill>
              </a:rPr>
              <a:t>подкачки.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</a:t>
            </a:r>
            <a:r>
              <a:rPr lang="ru-RU" dirty="0" smtClean="0"/>
              <a:t>занятие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3214710" cy="4829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помощью вкладок меню программы Аида64 выполнить следующие задания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647" y="1433893"/>
            <a:ext cx="5367353" cy="542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224</TotalTime>
  <Words>614</Words>
  <PresentationFormat>Экран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Модульная</vt:lpstr>
      <vt:lpstr>Изображение Paintbrush</vt:lpstr>
      <vt:lpstr>Оперативная память  </vt:lpstr>
      <vt:lpstr>Логическая структура оперативной памяти</vt:lpstr>
      <vt:lpstr>Модули оперативной памяти</vt:lpstr>
      <vt:lpstr>Модули памяти</vt:lpstr>
      <vt:lpstr>Модули памяти</vt:lpstr>
      <vt:lpstr>Объем адресуемой памяти</vt:lpstr>
      <vt:lpstr>Пропускная способность</vt:lpstr>
      <vt:lpstr>Физическая и виртуальная память</vt:lpstr>
      <vt:lpstr>Практическое занятие 1</vt:lpstr>
      <vt:lpstr>Практическое занятие</vt:lpstr>
      <vt:lpstr>Практическое занятие 2</vt:lpstr>
      <vt:lpstr>Практическое занятие</vt:lpstr>
      <vt:lpstr>Практическое занятие 3</vt:lpstr>
      <vt:lpstr>Слайд 14</vt:lpstr>
      <vt:lpstr>Практическое занятие 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66</cp:revision>
  <dcterms:created xsi:type="dcterms:W3CDTF">2015-08-30T09:51:53Z</dcterms:created>
  <dcterms:modified xsi:type="dcterms:W3CDTF">2015-09-04T16:49:15Z</dcterms:modified>
</cp:coreProperties>
</file>