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363" r:id="rId3"/>
    <p:sldId id="364" r:id="rId4"/>
    <p:sldId id="354" r:id="rId5"/>
    <p:sldId id="355" r:id="rId6"/>
    <p:sldId id="356" r:id="rId7"/>
    <p:sldId id="357" r:id="rId8"/>
    <p:sldId id="358" r:id="rId9"/>
    <p:sldId id="359" r:id="rId10"/>
    <p:sldId id="360" r:id="rId11"/>
    <p:sldId id="361" r:id="rId12"/>
    <p:sldId id="362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0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00174"/>
            <a:ext cx="8077200" cy="352902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Решение </a:t>
            </a:r>
            <a:r>
              <a:rPr lang="ru-RU" dirty="0" smtClean="0"/>
              <a:t>задач.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Кодирование </a:t>
            </a:r>
            <a:r>
              <a:rPr lang="ru-RU" dirty="0" smtClean="0"/>
              <a:t>информации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858312" cy="500065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13. Документ содержит точечную черно-белую фотографию 10х15 см. Каждый квадратный сантиметр содержит 600точек, каждая точка описывается 4 битами. Каков общий информационный объем документа в килобайтах</a:t>
            </a:r>
            <a:r>
              <a:rPr lang="ru-RU" dirty="0" smtClean="0"/>
              <a:t>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14. Аналоговый сигнал был </a:t>
            </a:r>
            <a:r>
              <a:rPr lang="ru-RU" dirty="0" err="1" smtClean="0"/>
              <a:t>дискретизирован</a:t>
            </a:r>
            <a:r>
              <a:rPr lang="ru-RU" dirty="0" smtClean="0"/>
              <a:t> </a:t>
            </a:r>
            <a:r>
              <a:rPr lang="ru-RU" dirty="0" smtClean="0"/>
              <a:t>сначала </a:t>
            </a:r>
            <a:r>
              <a:rPr lang="ru-RU" dirty="0" smtClean="0"/>
              <a:t>с использованием 256 уровней интенсивности сигнала (качество звучания радиотрансляции), а затем с использованием 65536 уровней интенсивности сигнала (качество звучания </a:t>
            </a:r>
            <a:r>
              <a:rPr lang="ru-RU" dirty="0" err="1" smtClean="0"/>
              <a:t>аудио-CD</a:t>
            </a:r>
            <a:r>
              <a:rPr lang="ru-RU" dirty="0" smtClean="0"/>
              <a:t>). Во сколько раз различаются информационные объемы оцифрованного звука</a:t>
            </a:r>
            <a:r>
              <a:rPr lang="ru-RU" dirty="0" smtClean="0"/>
              <a:t>?</a:t>
            </a:r>
            <a:endParaRPr lang="ru-RU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500065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15. Определите размер (в байтах) цифрового </a:t>
            </a:r>
            <a:r>
              <a:rPr lang="ru-RU" dirty="0" err="1" smtClean="0"/>
              <a:t>аудиофайла</a:t>
            </a:r>
            <a:r>
              <a:rPr lang="ru-RU" dirty="0" smtClean="0"/>
              <a:t>, время звучания которого составляет 10 секунд при частоте дискретизации 22,05 кГц и разрешении 8 бит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16. Определите объем памяти для хранения цифрового стерео файла, время звучания которого составляет 2 минуты при частоте дискретизации 44,1 кГц и разрешении 16 бит. Ответ представить в </a:t>
            </a:r>
            <a:r>
              <a:rPr lang="ru-RU" dirty="0" err="1" smtClean="0"/>
              <a:t>Мбайтах</a:t>
            </a:r>
            <a:r>
              <a:rPr lang="ru-RU" dirty="0" smtClean="0"/>
              <a:t>, округлить до сотых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786874" cy="5072097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17. В распоряжении пользователя имеется память объемом 2,523417 Мбайт. Необходимо записать цифровой </a:t>
            </a:r>
            <a:r>
              <a:rPr lang="ru-RU" dirty="0" err="1" smtClean="0"/>
              <a:t>аудиофайл</a:t>
            </a:r>
            <a:r>
              <a:rPr lang="ru-RU" dirty="0" smtClean="0"/>
              <a:t> с длительностью звучания 1 минута. Каковы должны быть частота дискретизации и разрядность?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18. Объем свободной памяти на диске – 0,01 Гб, разрядность звуковой платы – 16. Какова длительность звучания цифрового </a:t>
            </a:r>
            <a:r>
              <a:rPr lang="ru-RU" dirty="0" err="1" smtClean="0"/>
              <a:t>аудиофайла</a:t>
            </a:r>
            <a:r>
              <a:rPr lang="ru-RU" dirty="0" smtClean="0"/>
              <a:t>, записанного с частотой дискретизации 44100 Гц</a:t>
            </a:r>
            <a:r>
              <a:rPr lang="ru-RU" dirty="0" smtClean="0"/>
              <a:t>?</a:t>
            </a:r>
            <a:endParaRPr lang="ru-RU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214554"/>
            <a:ext cx="8572560" cy="41434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Стр. 115-120, повторить.</a:t>
            </a:r>
          </a:p>
          <a:p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Задача</a:t>
            </a:r>
            <a:r>
              <a:rPr lang="ru-RU" sz="2400" dirty="0" smtClean="0"/>
              <a:t>: Оцените информационный объем моно </a:t>
            </a:r>
            <a:r>
              <a:rPr lang="ru-RU" sz="2400" dirty="0" err="1" smtClean="0"/>
              <a:t>аудиофайла</a:t>
            </a:r>
            <a:r>
              <a:rPr lang="ru-RU" sz="2400" dirty="0" smtClean="0"/>
              <a:t> длительностью звучания 1 мин, если глубина кодирования и частота дискретизации звукового сигнала равны соответственно:</a:t>
            </a:r>
          </a:p>
          <a:p>
            <a:pPr>
              <a:buNone/>
            </a:pPr>
            <a:r>
              <a:rPr lang="ru-RU" sz="2400" dirty="0" smtClean="0"/>
              <a:t>а) 16 бит и 8 кГц;</a:t>
            </a:r>
          </a:p>
          <a:p>
            <a:pPr>
              <a:buNone/>
            </a:pPr>
            <a:r>
              <a:rPr lang="ru-RU" sz="2400" dirty="0" smtClean="0"/>
              <a:t>б) 16 бит и 24 кГц.</a:t>
            </a:r>
            <a:endParaRPr lang="ru-RU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1038438"/>
          </a:xfrm>
        </p:spPr>
        <p:txBody>
          <a:bodyPr>
            <a:noAutofit/>
          </a:bodyPr>
          <a:lstStyle/>
          <a:p>
            <a:r>
              <a:rPr lang="ru-RU" sz="3600" dirty="0" smtClean="0"/>
              <a:t>Кодирование </a:t>
            </a:r>
            <a:r>
              <a:rPr lang="ru-RU" sz="3600" dirty="0" smtClean="0"/>
              <a:t>графической информации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75191"/>
            <a:ext cx="8643998" cy="486851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Объём видеопамяти (информационный объем), необходимый для хранения изображения: </a:t>
            </a:r>
          </a:p>
          <a:p>
            <a:pPr algn="ctr">
              <a:buNone/>
            </a:pPr>
            <a:r>
              <a:rPr lang="ru-RU" dirty="0" smtClean="0"/>
              <a:t>V= </a:t>
            </a:r>
            <a:r>
              <a:rPr lang="ru-RU" dirty="0" err="1" smtClean="0"/>
              <a:t>x</a:t>
            </a:r>
            <a:r>
              <a:rPr lang="ru-RU" dirty="0" smtClean="0"/>
              <a:t>*</a:t>
            </a:r>
            <a:r>
              <a:rPr lang="ru-RU" dirty="0" err="1" smtClean="0"/>
              <a:t>y</a:t>
            </a:r>
            <a:r>
              <a:rPr lang="ru-RU" dirty="0" smtClean="0"/>
              <a:t>*</a:t>
            </a:r>
            <a:r>
              <a:rPr lang="ru-RU" dirty="0" err="1" smtClean="0"/>
              <a:t>i</a:t>
            </a:r>
            <a:r>
              <a:rPr lang="ru-RU" dirty="0" smtClean="0"/>
              <a:t> </a:t>
            </a:r>
            <a:r>
              <a:rPr lang="ru-RU" dirty="0" smtClean="0"/>
              <a:t>,</a:t>
            </a:r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где </a:t>
            </a:r>
            <a:r>
              <a:rPr lang="ru-RU" dirty="0" err="1" smtClean="0"/>
              <a:t>х</a:t>
            </a:r>
            <a:r>
              <a:rPr lang="ru-RU" dirty="0" smtClean="0"/>
              <a:t> *у — количество пикселей, </a:t>
            </a:r>
          </a:p>
          <a:p>
            <a:pPr>
              <a:buNone/>
            </a:pPr>
            <a:r>
              <a:rPr lang="ru-RU" dirty="0" err="1" smtClean="0"/>
              <a:t>i</a:t>
            </a:r>
            <a:r>
              <a:rPr lang="ru-RU" dirty="0" smtClean="0"/>
              <a:t> (бит) – глубина цвета точки</a:t>
            </a:r>
          </a:p>
          <a:p>
            <a:pPr>
              <a:buNone/>
            </a:pPr>
            <a:r>
              <a:rPr lang="ru-RU" dirty="0" smtClean="0"/>
              <a:t>Формула связывающая глубину цвета точки (</a:t>
            </a:r>
            <a:r>
              <a:rPr lang="en-US" dirty="0" err="1" smtClean="0"/>
              <a:t>i</a:t>
            </a:r>
            <a:r>
              <a:rPr lang="ru-RU" dirty="0" smtClean="0"/>
              <a:t>) и количество цветов в палитре (</a:t>
            </a:r>
            <a:r>
              <a:rPr lang="en-US" dirty="0" smtClean="0"/>
              <a:t>N</a:t>
            </a:r>
            <a:r>
              <a:rPr lang="ru-RU" dirty="0" smtClean="0"/>
              <a:t>): </a:t>
            </a:r>
          </a:p>
          <a:p>
            <a:pPr algn="ctr">
              <a:buNone/>
            </a:pPr>
            <a:r>
              <a:rPr lang="ru-RU" dirty="0" smtClean="0"/>
              <a:t>(N=2</a:t>
            </a:r>
            <a:r>
              <a:rPr lang="ru-RU" baseline="30000" dirty="0" smtClean="0"/>
              <a:t>i</a:t>
            </a:r>
            <a:r>
              <a:rPr lang="ru-RU" dirty="0" smtClean="0"/>
              <a:t>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55448"/>
            <a:ext cx="8858312" cy="12527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Кодирование </a:t>
            </a:r>
            <a:r>
              <a:rPr lang="ru-RU" dirty="0" smtClean="0"/>
              <a:t>звуковой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858312" cy="5072097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Количество различных уровней громкости рассчитываем по формуле:</a:t>
            </a:r>
          </a:p>
          <a:p>
            <a:pPr algn="ctr">
              <a:buNone/>
            </a:pPr>
            <a:r>
              <a:rPr lang="ru-RU" dirty="0" smtClean="0"/>
              <a:t>N= 2</a:t>
            </a:r>
            <a:r>
              <a:rPr lang="ru-RU" baseline="30000" dirty="0" smtClean="0"/>
              <a:t>I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где I – глубина звука.</a:t>
            </a:r>
          </a:p>
          <a:p>
            <a:pPr>
              <a:buNone/>
            </a:pPr>
            <a:r>
              <a:rPr lang="ru-RU" dirty="0" smtClean="0"/>
              <a:t>Если разрядность равна I, то при измерении входного сигнала может быть получено 2</a:t>
            </a:r>
            <a:r>
              <a:rPr lang="ru-RU" baseline="30000" dirty="0" smtClean="0"/>
              <a:t>I </a:t>
            </a:r>
            <a:r>
              <a:rPr lang="ru-RU" dirty="0" smtClean="0"/>
              <a:t>= N различных значений.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моно </a:t>
            </a:r>
            <a:r>
              <a:rPr lang="ru-RU" dirty="0" smtClean="0"/>
              <a:t>- 1 канал, стерео - 2 </a:t>
            </a:r>
            <a:r>
              <a:rPr lang="ru-RU" dirty="0" smtClean="0"/>
              <a:t>канала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V = 2· I · D ·</a:t>
            </a:r>
            <a:r>
              <a:rPr lang="ru-RU" dirty="0" err="1" smtClean="0"/>
              <a:t>t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I - разрядность звуковой карты </a:t>
            </a:r>
            <a:r>
              <a:rPr lang="ru-RU" b="1" dirty="0" smtClean="0"/>
              <a:t>(</a:t>
            </a:r>
            <a:r>
              <a:rPr lang="ru-RU" dirty="0" smtClean="0"/>
              <a:t>число бит в регистре </a:t>
            </a:r>
            <a:r>
              <a:rPr lang="ru-RU" dirty="0" err="1" smtClean="0"/>
              <a:t>аудиоадаптера</a:t>
            </a:r>
            <a:r>
              <a:rPr lang="ru-RU" dirty="0" smtClean="0"/>
              <a:t>),</a:t>
            </a:r>
          </a:p>
          <a:p>
            <a:pPr>
              <a:buNone/>
            </a:pPr>
            <a:r>
              <a:rPr lang="ru-RU" dirty="0" err="1" smtClean="0"/>
              <a:t>t</a:t>
            </a:r>
            <a:r>
              <a:rPr lang="ru-RU" dirty="0" smtClean="0"/>
              <a:t> - время звучания </a:t>
            </a:r>
            <a:r>
              <a:rPr lang="ru-RU" dirty="0" err="1" smtClean="0"/>
              <a:t>аудиофайла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D - частота дискретизации</a:t>
            </a:r>
          </a:p>
          <a:p>
            <a:pPr>
              <a:buNone/>
            </a:pPr>
            <a:r>
              <a:rPr lang="ru-RU" dirty="0" smtClean="0"/>
              <a:t>V - информационный объём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715436" cy="50720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1. Используя таблицу кодировки Клавиатура перекодируйте фразу на русский язык:</a:t>
            </a:r>
          </a:p>
          <a:p>
            <a:pPr>
              <a:buNone/>
            </a:pPr>
            <a:r>
              <a:rPr lang="en-US" dirty="0" err="1" smtClean="0"/>
              <a:t>Rjulf</a:t>
            </a:r>
            <a:r>
              <a:rPr lang="en-US" dirty="0" smtClean="0"/>
              <a:t> z </a:t>
            </a:r>
            <a:r>
              <a:rPr lang="en-US" dirty="0" err="1" smtClean="0"/>
              <a:t>dshfcne</a:t>
            </a:r>
            <a:r>
              <a:rPr lang="ru-RU" dirty="0" smtClean="0"/>
              <a:t>? </a:t>
            </a:r>
            <a:r>
              <a:rPr lang="en-US" dirty="0" smtClean="0"/>
              <a:t>z </a:t>
            </a:r>
            <a:r>
              <a:rPr lang="en-US" dirty="0" err="1" smtClean="0"/>
              <a:t>cnfye</a:t>
            </a:r>
            <a:r>
              <a:rPr lang="en-US" dirty="0" smtClean="0"/>
              <a:t> </a:t>
            </a:r>
            <a:r>
              <a:rPr lang="en-US" dirty="0" err="1" smtClean="0"/>
              <a:t>rjcvjyfdnjv</a:t>
            </a:r>
            <a:r>
              <a:rPr lang="ru-RU" dirty="0" smtClean="0"/>
              <a:t>/ &lt;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yjcbnm</a:t>
            </a:r>
            <a:r>
              <a:rPr lang="en-US" dirty="0" smtClean="0"/>
              <a:t> </a:t>
            </a:r>
            <a:r>
              <a:rPr lang="en-US" dirty="0" err="1" smtClean="0"/>
              <a:t>crfafylh</a:t>
            </a:r>
            <a:r>
              <a:rPr lang="en-US" dirty="0" smtClean="0"/>
              <a:t> b </a:t>
            </a:r>
            <a:r>
              <a:rPr lang="en-US" dirty="0" err="1" smtClean="0"/>
              <a:t>reifnm</a:t>
            </a:r>
            <a:r>
              <a:rPr lang="en-US" dirty="0" smtClean="0"/>
              <a:t> </a:t>
            </a:r>
            <a:r>
              <a:rPr lang="en-US" dirty="0" err="1" smtClean="0"/>
              <a:t>tle</a:t>
            </a:r>
            <a:r>
              <a:rPr lang="en-US" dirty="0" smtClean="0"/>
              <a:t> </a:t>
            </a:r>
            <a:r>
              <a:rPr lang="en-US" dirty="0" err="1" smtClean="0"/>
              <a:t>bp</a:t>
            </a:r>
            <a:r>
              <a:rPr lang="en-US" dirty="0" smtClean="0"/>
              <a:t> n</a:t>
            </a:r>
            <a:r>
              <a:rPr lang="ru-RU" dirty="0" smtClean="0"/>
              <a:t>.,</a:t>
            </a:r>
            <a:r>
              <a:rPr lang="en-US" dirty="0" err="1" smtClean="0"/>
              <a:t>brjd</a:t>
            </a:r>
            <a:r>
              <a:rPr lang="ru-RU" dirty="0" smtClean="0"/>
              <a:t>/ </a:t>
            </a:r>
            <a:r>
              <a:rPr lang="en-US" dirty="0" smtClean="0"/>
              <a:t>F tot z</a:t>
            </a:r>
            <a:r>
              <a:rPr lang="ru-RU" dirty="0" smtClean="0"/>
              <a:t> ,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yf</a:t>
            </a:r>
            <a:r>
              <a:rPr lang="ru-RU" dirty="0" smtClean="0"/>
              <a:t>,</a:t>
            </a:r>
            <a:r>
              <a:rPr lang="en-US" dirty="0" smtClean="0"/>
              <a:t>k</a:t>
            </a:r>
            <a:r>
              <a:rPr lang="ru-RU" dirty="0" smtClean="0"/>
              <a:t>.</a:t>
            </a:r>
            <a:r>
              <a:rPr lang="en-US" dirty="0" err="1" smtClean="0"/>
              <a:t>lfnm</a:t>
            </a:r>
            <a:r>
              <a:rPr lang="en-US" dirty="0" smtClean="0"/>
              <a:t> </a:t>
            </a:r>
            <a:r>
              <a:rPr lang="en-US" dirty="0" err="1" smtClean="0"/>
              <a:t>pf</a:t>
            </a:r>
            <a:r>
              <a:rPr lang="en-US" dirty="0" smtClean="0"/>
              <a:t> </a:t>
            </a:r>
            <a:r>
              <a:rPr lang="en-US" dirty="0" err="1" smtClean="0"/>
              <a:t>pdtplfvb</a:t>
            </a:r>
            <a:r>
              <a:rPr lang="en-US" dirty="0" smtClean="0"/>
              <a:t> </a:t>
            </a:r>
            <a:r>
              <a:rPr lang="en-US" dirty="0" err="1" smtClean="0"/>
              <a:t>bp</a:t>
            </a:r>
            <a:r>
              <a:rPr lang="en-US" dirty="0" smtClean="0"/>
              <a:t> </a:t>
            </a:r>
            <a:r>
              <a:rPr lang="en-US" dirty="0" err="1" smtClean="0"/>
              <a:t>bkk</a:t>
            </a:r>
            <a:r>
              <a:rPr lang="ru-RU" dirty="0" smtClean="0"/>
              <a:t>.</a:t>
            </a:r>
            <a:r>
              <a:rPr lang="en-US" dirty="0" err="1" smtClean="0"/>
              <a:t>vbyfnjhf</a:t>
            </a:r>
            <a:r>
              <a:rPr lang="ru-RU" dirty="0" smtClean="0"/>
              <a:t>/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2</a:t>
            </a:r>
            <a:r>
              <a:rPr lang="ru-RU" dirty="0" smtClean="0"/>
              <a:t>. Используя таблицу кодировки </a:t>
            </a:r>
            <a:r>
              <a:rPr lang="en-US" dirty="0" smtClean="0"/>
              <a:t>ASCII</a:t>
            </a:r>
            <a:r>
              <a:rPr lang="ru-RU" dirty="0" smtClean="0"/>
              <a:t> перекодируйте фразу на русский язык:</a:t>
            </a:r>
          </a:p>
          <a:p>
            <a:pPr>
              <a:buNone/>
            </a:pPr>
            <a:r>
              <a:rPr lang="ru-RU" dirty="0" smtClean="0"/>
              <a:t>42 139 238 161 171 238 95 168 173 228 174 224 172 160 226 168 170 227 42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715436" cy="507209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3. В соответствии с кодовой таблицей </a:t>
            </a:r>
            <a:r>
              <a:rPr lang="ru-RU" dirty="0" err="1" smtClean="0"/>
              <a:t>Unicode</a:t>
            </a:r>
            <a:r>
              <a:rPr lang="ru-RU" dirty="0" smtClean="0"/>
              <a:t> символы русского алфавита кодируются четырехзначными числами. Слово «балкон» согласно таблице кодируется как 1073 1072 1083 1082 1086 1085. Определит код слова «колба</a:t>
            </a:r>
            <a:r>
              <a:rPr lang="ru-RU" dirty="0" smtClean="0"/>
              <a:t>».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4. Предложение записано в кодировке </a:t>
            </a:r>
            <a:r>
              <a:rPr lang="en-US" dirty="0" smtClean="0"/>
              <a:t>Unicode</a:t>
            </a:r>
            <a:r>
              <a:rPr lang="ru-RU" dirty="0" smtClean="0"/>
              <a:t>. Вычислите информационный объем предложения: Улитка движется со скоростью 24 мм в минуту. Ответ запишите в битах</a:t>
            </a:r>
            <a:r>
              <a:rPr lang="ru-RU" dirty="0" smtClean="0"/>
              <a:t>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14489"/>
            <a:ext cx="8786874" cy="492922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5. Секретарь за 30 секунд вводит 32 символа. Мощность алфавита, используемого в компьютере, равна 256. Какое количество информации (в </a:t>
            </a:r>
            <a:r>
              <a:rPr lang="ru-RU" dirty="0" err="1" smtClean="0"/>
              <a:t>Кбайтах</a:t>
            </a:r>
            <a:r>
              <a:rPr lang="ru-RU" dirty="0" smtClean="0"/>
              <a:t>) может ввести секретарь за 40 минут работы</a:t>
            </a:r>
            <a:r>
              <a:rPr lang="ru-RU" dirty="0" smtClean="0"/>
              <a:t>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6. Информационное сообщение объемом 1,5 Кб содержит 3072 символа. Определить информационный вес одного символа использованного алфавита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14489"/>
            <a:ext cx="8472518" cy="468631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7. Сообщение, записанное буквами из 64-символьного алфавита, содержит 20 символов. Какой объем информации оно несет</a:t>
            </a:r>
            <a:r>
              <a:rPr lang="ru-RU" dirty="0" smtClean="0"/>
              <a:t>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8. Сколько символов содержит сообщение, записанное с помощью 16-символьного алфавита, если его объем составил 1/16 часть мегабайта?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786874" cy="500065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9. Скорость передачи данных через ADSL-соединение равна 512000 бит/с. Через данное соединение передают файл размером 1500 Кбайт. Определите время передачи файла в секундах.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10. Текст занимает в памяти компьютера 0,25 Кб памяти компьютера. Символы кодируются по таблице </a:t>
            </a:r>
            <a:r>
              <a:rPr lang="en-US" dirty="0" smtClean="0"/>
              <a:t>ASCII</a:t>
            </a:r>
            <a:r>
              <a:rPr lang="ru-RU" dirty="0" smtClean="0"/>
              <a:t>. Сколько символов содержит этот текст</a:t>
            </a:r>
            <a:r>
              <a:rPr lang="ru-RU" dirty="0" smtClean="0"/>
              <a:t>?</a:t>
            </a:r>
            <a:endParaRPr lang="ru-RU" b="1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786874" cy="500065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11. В процессе преобразования растрового графического изображения количество цветов уменьшилось с 65536 до 16. Во сколько раз уменьшится объем занимаемой памяти?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12. Достаточно ли видеопамяти объемом 256 Кбайт для работы монитора в режиме 640х480 и палитрой из 16 цветов</a:t>
            </a:r>
            <a:r>
              <a:rPr lang="ru-RU" dirty="0" smtClean="0"/>
              <a:t>?</a:t>
            </a:r>
            <a:endParaRPr lang="ru-RU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772</TotalTime>
  <Words>700</Words>
  <Application>Microsoft Office PowerPoint</Application>
  <PresentationFormat>Экран (4:3)</PresentationFormat>
  <Paragraphs>71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Модульная</vt:lpstr>
      <vt:lpstr>Решение задач.  Кодирование информации </vt:lpstr>
      <vt:lpstr>Кодирование графической информации</vt:lpstr>
      <vt:lpstr>Кодирование звуковой информации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Corvinis</cp:lastModifiedBy>
  <cp:revision>167</cp:revision>
  <dcterms:created xsi:type="dcterms:W3CDTF">2015-08-30T09:51:53Z</dcterms:created>
  <dcterms:modified xsi:type="dcterms:W3CDTF">2015-10-26T15:15:50Z</dcterms:modified>
</cp:coreProperties>
</file>