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355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74" r:id="rId15"/>
    <p:sldId id="367" r:id="rId16"/>
    <p:sldId id="368" r:id="rId17"/>
    <p:sldId id="369" r:id="rId18"/>
    <p:sldId id="370" r:id="rId19"/>
    <p:sldId id="371" r:id="rId20"/>
    <p:sldId id="375" r:id="rId21"/>
    <p:sldId id="372" r:id="rId22"/>
    <p:sldId id="373" r:id="rId23"/>
    <p:sldId id="342" r:id="rId24"/>
    <p:sldId id="353" r:id="rId25"/>
    <p:sldId id="354" r:id="rId26"/>
    <p:sldId id="26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Кодирование текстовой, графической и звуковой информации.</a:t>
            </a:r>
            <a:br>
              <a:rPr lang="ru-RU" dirty="0" smtClean="0"/>
            </a:br>
            <a:r>
              <a:rPr lang="ru-RU" dirty="0" smtClean="0"/>
              <a:t> Хранение информации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Кодирование текстовой информации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3"/>
            <a:ext cx="8858280" cy="221457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Для кодирования символов в кодировке </a:t>
            </a:r>
            <a:r>
              <a:rPr lang="en-US" dirty="0" smtClean="0"/>
              <a:t>ASCII</a:t>
            </a:r>
            <a:r>
              <a:rPr lang="ru-RU" dirty="0" smtClean="0"/>
              <a:t> необходимо 1 байт или 8 бит информации.</a:t>
            </a:r>
          </a:p>
          <a:p>
            <a:pPr>
              <a:buNone/>
            </a:pPr>
            <a:r>
              <a:rPr lang="ru-RU" dirty="0" smtClean="0"/>
              <a:t>Для кодирования символов в кодировке </a:t>
            </a:r>
            <a:r>
              <a:rPr lang="ru-RU" i="1" dirty="0" err="1" smtClean="0"/>
              <a:t>Unicode</a:t>
            </a:r>
            <a:r>
              <a:rPr lang="ru-RU" dirty="0" smtClean="0"/>
              <a:t> необходимо 2 байта или 16 бит информации.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2071670" y="3786190"/>
          <a:ext cx="5212328" cy="714380"/>
        </p:xfrm>
        <a:graphic>
          <a:graphicData uri="http://schemas.openxmlformats.org/presentationml/2006/ole">
            <p:oleObj spid="_x0000_s44033" name="Точечный рисунок" r:id="rId3" imgW="1876190" imgH="257007" progId="PBrush">
              <p:embed/>
            </p:oleObj>
          </a:graphicData>
        </a:graphic>
      </p:graphicFrame>
      <p:sp>
        <p:nvSpPr>
          <p:cNvPr id="6" name="Содержимое 2"/>
          <p:cNvSpPr txBox="1">
            <a:spLocks/>
          </p:cNvSpPr>
          <p:nvPr/>
        </p:nvSpPr>
        <p:spPr>
          <a:xfrm>
            <a:off x="285720" y="4429132"/>
            <a:ext cx="8858280" cy="2214578"/>
          </a:xfrm>
          <a:prstGeom prst="rect">
            <a:avLst/>
          </a:prstGeom>
        </p:spPr>
        <p:txBody>
          <a:bodyPr vert="horz" lIns="54864" tIns="91440" rtlCol="0">
            <a:normAutofit fontScale="925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</a:pPr>
            <a:r>
              <a:rPr lang="ru-RU" sz="3200" dirty="0" smtClean="0"/>
              <a:t>Такого количества символов оказалось достаточно, чтобы закодировать: русский и латинский алфавиты, цифры, знаки и математические символы, но и греческий, арабский, иврит и другие алфавиты.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графической информации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Графические изображения из аналоговой (непрерывной) формы в цифровую (дискретную) преобразуются путем </a:t>
            </a:r>
            <a:r>
              <a:rPr lang="ru-RU" b="1" dirty="0" smtClean="0">
                <a:solidFill>
                  <a:srgbClr val="FF0000"/>
                </a:solidFill>
              </a:rPr>
              <a:t>пространственной дискретизации</a:t>
            </a:r>
            <a:r>
              <a:rPr lang="ru-RU" b="1" dirty="0" smtClean="0"/>
              <a:t>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Изображение разбивается на отдельные маленькие фрагменты (точки, или пиксели), причем каждый элемент может иметь свой цвет (красный, зеленый, синий и т. д</a:t>
            </a:r>
            <a:r>
              <a:rPr lang="ru-RU" dirty="0" smtClean="0"/>
              <a:t>.).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Пиксель</a:t>
            </a:r>
            <a:r>
              <a:rPr lang="ru-RU" dirty="0" smtClean="0"/>
              <a:t> — минимальный участок изображения, которому независимым образом можно задать цвет.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графической информации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07209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Важнейшей характеристикой качества растрового изображения является </a:t>
            </a:r>
            <a:r>
              <a:rPr lang="ru-RU" dirty="0" smtClean="0">
                <a:solidFill>
                  <a:srgbClr val="FF0000"/>
                </a:solidFill>
              </a:rPr>
              <a:t>разрешающая </a:t>
            </a:r>
            <a:r>
              <a:rPr lang="ru-RU" dirty="0" smtClean="0">
                <a:solidFill>
                  <a:srgbClr val="FF0000"/>
                </a:solidFill>
              </a:rPr>
              <a:t>способность </a:t>
            </a:r>
            <a:r>
              <a:rPr lang="ru-RU" dirty="0" smtClean="0"/>
              <a:t>(количество </a:t>
            </a:r>
            <a:r>
              <a:rPr lang="ru-RU" dirty="0" smtClean="0"/>
              <a:t>точек по горизонтали и вертикали на единицу длины </a:t>
            </a:r>
            <a:r>
              <a:rPr lang="ru-RU" dirty="0" smtClean="0"/>
              <a:t>изображения).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Чем </a:t>
            </a:r>
            <a:r>
              <a:rPr lang="ru-RU" dirty="0" smtClean="0"/>
              <a:t>меньше размер точки, тем больше разрешающая способность (больше количество строк растра и точек в строке), </a:t>
            </a:r>
            <a:r>
              <a:rPr lang="ru-RU" dirty="0" smtClean="0"/>
              <a:t>и выше </a:t>
            </a:r>
            <a:r>
              <a:rPr lang="ru-RU" dirty="0" smtClean="0"/>
              <a:t>качество изображения.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Величина </a:t>
            </a:r>
            <a:r>
              <a:rPr lang="ru-RU" dirty="0" smtClean="0"/>
              <a:t>разрешающей способности </a:t>
            </a:r>
            <a:r>
              <a:rPr lang="ru-RU" dirty="0" smtClean="0"/>
              <a:t>выражается </a:t>
            </a:r>
            <a:r>
              <a:rPr lang="ru-RU" dirty="0" smtClean="0"/>
              <a:t>в </a:t>
            </a:r>
            <a:r>
              <a:rPr lang="ru-RU" dirty="0" err="1" smtClean="0">
                <a:solidFill>
                  <a:srgbClr val="FF0000"/>
                </a:solidFill>
              </a:rPr>
              <a:t>dpi</a:t>
            </a:r>
            <a:r>
              <a:rPr lang="ru-RU" dirty="0" smtClean="0"/>
              <a:t> (</a:t>
            </a:r>
            <a:r>
              <a:rPr lang="ru-RU" dirty="0" err="1" smtClean="0"/>
              <a:t>dot</a:t>
            </a:r>
            <a:r>
              <a:rPr lang="ru-RU" dirty="0" smtClean="0"/>
              <a:t> </a:t>
            </a:r>
            <a:r>
              <a:rPr lang="ru-RU" dirty="0" err="1" smtClean="0"/>
              <a:t>per</a:t>
            </a:r>
            <a:r>
              <a:rPr lang="ru-RU" dirty="0" smtClean="0"/>
              <a:t> </a:t>
            </a:r>
            <a:r>
              <a:rPr lang="ru-RU" dirty="0" err="1" smtClean="0"/>
              <a:t>inch</a:t>
            </a:r>
            <a:r>
              <a:rPr lang="ru-RU" dirty="0" smtClean="0"/>
              <a:t> — точек на дюйм</a:t>
            </a:r>
            <a:r>
              <a:rPr lang="ru-RU" dirty="0" smtClean="0"/>
              <a:t>).</a:t>
            </a:r>
          </a:p>
          <a:p>
            <a:pPr algn="ctr">
              <a:buNone/>
            </a:pPr>
            <a:r>
              <a:rPr lang="ru-RU" dirty="0" smtClean="0"/>
              <a:t>1 </a:t>
            </a:r>
            <a:r>
              <a:rPr lang="ru-RU" dirty="0" smtClean="0"/>
              <a:t>дюйм = 2,54 </a:t>
            </a:r>
            <a:r>
              <a:rPr lang="ru-RU" dirty="0" smtClean="0"/>
              <a:t>см</a:t>
            </a: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графической информации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858312" cy="514353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Каждый </a:t>
            </a:r>
            <a:r>
              <a:rPr lang="ru-RU" dirty="0" smtClean="0"/>
              <a:t>цвет можно рассматривать как возможное состояние точки.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Количество </a:t>
            </a:r>
            <a:r>
              <a:rPr lang="ru-RU" dirty="0" smtClean="0"/>
              <a:t>цветов </a:t>
            </a:r>
            <a:r>
              <a:rPr lang="ru-RU" i="1" dirty="0" smtClean="0"/>
              <a:t>N </a:t>
            </a:r>
            <a:r>
              <a:rPr lang="ru-RU" dirty="0" smtClean="0"/>
              <a:t>в палитре и количество информации I, необходимое для кодирования цвета каждой точки, связаны между собой и могут быть </a:t>
            </a:r>
            <a:r>
              <a:rPr lang="ru-RU" dirty="0" smtClean="0"/>
              <a:t>вычислены по формуле: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Количество информации, которое используется при кодировании цвета точек изображения</a:t>
            </a:r>
            <a:r>
              <a:rPr lang="en-US" dirty="0" smtClean="0"/>
              <a:t> (I)</a:t>
            </a:r>
            <a:r>
              <a:rPr lang="ru-RU" dirty="0" smtClean="0"/>
              <a:t>, называется </a:t>
            </a:r>
            <a:r>
              <a:rPr lang="ru-RU" dirty="0" smtClean="0">
                <a:solidFill>
                  <a:srgbClr val="FF0000"/>
                </a:solidFill>
              </a:rPr>
              <a:t>глубиной цвета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Наиболее распространенные </a:t>
            </a:r>
            <a:r>
              <a:rPr lang="ru-RU" dirty="0" smtClean="0"/>
              <a:t>значениями </a:t>
            </a:r>
            <a:r>
              <a:rPr lang="ru-RU" dirty="0" smtClean="0"/>
              <a:t>глубины: 4</a:t>
            </a:r>
            <a:r>
              <a:rPr lang="ru-RU" dirty="0" smtClean="0"/>
              <a:t>, 8, 16 или 24 бита на точку. Можно определить количество цветов в 24-битовой палитре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571876"/>
            <a:ext cx="785818" cy="29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2000232" y="6215082"/>
          <a:ext cx="4896245" cy="500042"/>
        </p:xfrm>
        <a:graphic>
          <a:graphicData uri="http://schemas.openxmlformats.org/presentationml/2006/ole">
            <p:oleObj spid="_x0000_s56324" name="Точечный рисунок" r:id="rId4" imgW="2238687" imgH="228571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графической информации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5"/>
            <a:ext cx="8472518" cy="490062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Объём видеопамяти (информационный объем), необходимый для хранения изображения: </a:t>
            </a:r>
          </a:p>
          <a:p>
            <a:pPr algn="ctr">
              <a:buNone/>
            </a:pPr>
            <a:r>
              <a:rPr lang="ru-RU" dirty="0" smtClean="0"/>
              <a:t>V= </a:t>
            </a:r>
            <a:r>
              <a:rPr lang="ru-RU" dirty="0" err="1" smtClean="0"/>
              <a:t>x</a:t>
            </a:r>
            <a:r>
              <a:rPr lang="ru-RU" dirty="0" smtClean="0"/>
              <a:t>*</a:t>
            </a:r>
            <a:r>
              <a:rPr lang="ru-RU" dirty="0" err="1" smtClean="0"/>
              <a:t>y</a:t>
            </a:r>
            <a:r>
              <a:rPr lang="ru-RU" dirty="0" smtClean="0"/>
              <a:t>*</a:t>
            </a:r>
            <a:r>
              <a:rPr lang="ru-RU" dirty="0" err="1" smtClean="0"/>
              <a:t>i</a:t>
            </a:r>
            <a:r>
              <a:rPr lang="ru-RU" dirty="0" smtClean="0"/>
              <a:t> ,</a:t>
            </a:r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dirty="0" err="1" smtClean="0"/>
              <a:t>х</a:t>
            </a:r>
            <a:r>
              <a:rPr lang="ru-RU" dirty="0" smtClean="0"/>
              <a:t> *у — количество пикселей, </a:t>
            </a:r>
          </a:p>
          <a:p>
            <a:pPr>
              <a:buNone/>
            </a:pPr>
            <a:r>
              <a:rPr lang="ru-RU" dirty="0" err="1" smtClean="0"/>
              <a:t>i</a:t>
            </a:r>
            <a:r>
              <a:rPr lang="ru-RU" dirty="0" smtClean="0"/>
              <a:t> (бит) – глубина цвета точки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Формула связывающая глубину цвета точки (</a:t>
            </a:r>
            <a:r>
              <a:rPr lang="en-US" dirty="0" err="1" smtClean="0"/>
              <a:t>i</a:t>
            </a:r>
            <a:r>
              <a:rPr lang="ru-RU" dirty="0" smtClean="0"/>
              <a:t>) и количество цветов в палитре (</a:t>
            </a:r>
            <a:r>
              <a:rPr lang="en-US" dirty="0" smtClean="0"/>
              <a:t>N</a:t>
            </a:r>
            <a:r>
              <a:rPr lang="ru-RU" dirty="0" smtClean="0"/>
              <a:t>): </a:t>
            </a:r>
          </a:p>
          <a:p>
            <a:pPr algn="ctr">
              <a:buNone/>
            </a:pPr>
            <a:r>
              <a:rPr lang="ru-RU" dirty="0" smtClean="0"/>
              <a:t>(N=2</a:t>
            </a:r>
            <a:r>
              <a:rPr lang="ru-RU" baseline="30000" dirty="0" smtClean="0"/>
              <a:t>i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2</a:t>
            </a:r>
            <a:r>
              <a:rPr lang="ru-RU" baseline="30000" dirty="0" smtClean="0"/>
              <a:t>1</a:t>
            </a:r>
            <a:r>
              <a:rPr lang="ru-RU" dirty="0" smtClean="0"/>
              <a:t>=2, 2</a:t>
            </a:r>
            <a:r>
              <a:rPr lang="ru-RU" baseline="30000" dirty="0" smtClean="0"/>
              <a:t>2</a:t>
            </a:r>
            <a:r>
              <a:rPr lang="ru-RU" dirty="0" smtClean="0"/>
              <a:t>=4, 2</a:t>
            </a:r>
            <a:r>
              <a:rPr lang="ru-RU" baseline="30000" dirty="0" smtClean="0"/>
              <a:t>3</a:t>
            </a:r>
            <a:r>
              <a:rPr lang="ru-RU" dirty="0" smtClean="0"/>
              <a:t>=8, 2</a:t>
            </a:r>
            <a:r>
              <a:rPr lang="ru-RU" baseline="30000" dirty="0" smtClean="0"/>
              <a:t>4</a:t>
            </a:r>
            <a:r>
              <a:rPr lang="ru-RU" dirty="0" smtClean="0"/>
              <a:t>=16, </a:t>
            </a:r>
          </a:p>
          <a:p>
            <a:pPr algn="ctr">
              <a:buNone/>
            </a:pPr>
            <a:r>
              <a:rPr lang="ru-RU" dirty="0" smtClean="0"/>
              <a:t>2</a:t>
            </a:r>
            <a:r>
              <a:rPr lang="ru-RU" baseline="30000" dirty="0" smtClean="0"/>
              <a:t>5</a:t>
            </a:r>
            <a:r>
              <a:rPr lang="ru-RU" dirty="0" smtClean="0"/>
              <a:t>=32, 2</a:t>
            </a:r>
            <a:r>
              <a:rPr lang="ru-RU" baseline="30000" dirty="0" smtClean="0"/>
              <a:t>6</a:t>
            </a:r>
            <a:r>
              <a:rPr lang="ru-RU" dirty="0" smtClean="0"/>
              <a:t>=64, 2</a:t>
            </a:r>
            <a:r>
              <a:rPr lang="ru-RU" baseline="30000" dirty="0" smtClean="0"/>
              <a:t>7</a:t>
            </a:r>
            <a:r>
              <a:rPr lang="ru-RU" dirty="0" smtClean="0"/>
              <a:t>=128, 2</a:t>
            </a:r>
            <a:r>
              <a:rPr lang="ru-RU" baseline="30000" dirty="0" smtClean="0"/>
              <a:t>8</a:t>
            </a:r>
            <a:r>
              <a:rPr lang="ru-RU" dirty="0" smtClean="0"/>
              <a:t>=256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звуковой </a:t>
            </a:r>
            <a:r>
              <a:rPr lang="ru-RU" dirty="0" smtClean="0"/>
              <a:t>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0720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Звук</a:t>
            </a:r>
            <a:r>
              <a:rPr lang="ru-RU" sz="2800" dirty="0" smtClean="0"/>
              <a:t> представляет собой распространяющуюся в воздухе, воде или другой среде волну с непрерывно меняющейся интенсивностью и частотой</a:t>
            </a:r>
            <a:r>
              <a:rPr lang="ru-RU" sz="2800" dirty="0" smtClean="0"/>
              <a:t>.</a:t>
            </a:r>
          </a:p>
          <a:p>
            <a:pPr>
              <a:buNone/>
            </a:pPr>
            <a:r>
              <a:rPr lang="ru-RU" sz="2800" dirty="0" smtClean="0"/>
              <a:t>Человек воспринимает звуковые волны </a:t>
            </a:r>
            <a:r>
              <a:rPr lang="ru-RU" sz="2800" dirty="0" smtClean="0"/>
              <a:t>с </a:t>
            </a:r>
            <a:r>
              <a:rPr lang="ru-RU" sz="2800" dirty="0" smtClean="0"/>
              <a:t>помощью слуха в форме звуков различной громкости и тона, чем больше интенсивность звуковой волны, тем громче звук, чем больше частота волны, тем выше тон звука.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63490" name="Picture 2" descr="http://avivas.ru/img/2015/03/topic/37270/489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647708"/>
            <a:ext cx="3000396" cy="22102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звуковой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214313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Временная дискретизация </a:t>
            </a:r>
            <a:r>
              <a:rPr lang="ru-RU" dirty="0" smtClean="0"/>
              <a:t>– процесс разбиения непрерывной звуковой волны на </a:t>
            </a:r>
            <a:r>
              <a:rPr lang="ru-RU" dirty="0" smtClean="0"/>
              <a:t>отдельные маленькие временные участки, причем для каждого такого участка устанавливается определенная величина интенсивности звука.</a:t>
            </a:r>
          </a:p>
          <a:p>
            <a:endParaRPr lang="ru-RU" dirty="0"/>
          </a:p>
        </p:txBody>
      </p:sp>
      <p:pic>
        <p:nvPicPr>
          <p:cNvPr id="64514" name="Picture 2" descr="зву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416576"/>
            <a:ext cx="2928958" cy="318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звуковой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001156" cy="54292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Для записи аналогового звука и его преобразования в цифровую форму используется микрофон, подключенный к звуковой плате.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Качество </a:t>
            </a:r>
            <a:r>
              <a:rPr lang="ru-RU" dirty="0" smtClean="0"/>
              <a:t>полученного цифрового звука зависит от количества измерений уровня громкости звука в единицу </a:t>
            </a:r>
            <a:r>
              <a:rPr lang="ru-RU" dirty="0" smtClean="0"/>
              <a:t>времени - </a:t>
            </a:r>
            <a:r>
              <a:rPr lang="ru-RU" b="1" dirty="0" smtClean="0">
                <a:solidFill>
                  <a:srgbClr val="FF0000"/>
                </a:solidFill>
              </a:rPr>
              <a:t>частоты </a:t>
            </a:r>
            <a:r>
              <a:rPr lang="ru-RU" b="1" dirty="0" smtClean="0">
                <a:solidFill>
                  <a:srgbClr val="FF0000"/>
                </a:solidFill>
              </a:rPr>
              <a:t>дискретизации</a:t>
            </a:r>
            <a:r>
              <a:rPr lang="ru-RU" b="1" dirty="0" smtClean="0"/>
              <a:t>. </a:t>
            </a: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Чем </a:t>
            </a:r>
            <a:r>
              <a:rPr lang="ru-RU" dirty="0" smtClean="0"/>
              <a:t>большее количество измерений производится за 1 секунду (чем больше частота дискретизации), тем точнее «лесенка» цифрового звукового сигнала повторяет кривую аналогового сигнала.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Частота </a:t>
            </a:r>
            <a:r>
              <a:rPr lang="ru-RU" dirty="0" smtClean="0"/>
              <a:t>дискретизации звука может лежать в диапазоне от 8000 до 48 ООО измерений громкости звука за одну секунду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звуковой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3"/>
            <a:ext cx="9144000" cy="428627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Каждому уровню дискретизации присваивается определенное значение уровня громкости звука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Уровни </a:t>
            </a:r>
            <a:r>
              <a:rPr lang="ru-RU" dirty="0" smtClean="0"/>
              <a:t>громкости звука можно рассматривать как набор возможных состояний </a:t>
            </a:r>
            <a:r>
              <a:rPr lang="ru-RU" i="1" dirty="0" smtClean="0"/>
              <a:t>N, </a:t>
            </a:r>
            <a:r>
              <a:rPr lang="ru-RU" dirty="0" smtClean="0"/>
              <a:t>для кодирования которых необходимо определенное количество информации </a:t>
            </a:r>
            <a:r>
              <a:rPr lang="en-US" dirty="0" smtClean="0"/>
              <a:t>I</a:t>
            </a:r>
            <a:r>
              <a:rPr lang="ru-RU" dirty="0" smtClean="0"/>
              <a:t> </a:t>
            </a:r>
            <a:r>
              <a:rPr lang="ru-RU" dirty="0" smtClean="0"/>
              <a:t>-  </a:t>
            </a:r>
            <a:r>
              <a:rPr lang="ru-RU" dirty="0" smtClean="0">
                <a:solidFill>
                  <a:srgbClr val="FF0000"/>
                </a:solidFill>
              </a:rPr>
              <a:t>глубиной </a:t>
            </a:r>
            <a:r>
              <a:rPr lang="ru-RU" dirty="0" smtClean="0">
                <a:solidFill>
                  <a:srgbClr val="FF0000"/>
                </a:solidFill>
              </a:rPr>
              <a:t>кодирования звука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Пусть </a:t>
            </a:r>
            <a:r>
              <a:rPr lang="ru-RU" dirty="0" smtClean="0"/>
              <a:t>глубина кодирования звука составляет 16 битов, тогда количество уровней громкости звука </a:t>
            </a:r>
            <a:r>
              <a:rPr lang="ru-RU" dirty="0" smtClean="0"/>
              <a:t>равно</a:t>
            </a:r>
            <a:endParaRPr lang="ru-RU" dirty="0" smtClean="0"/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6561" name="Object 1"/>
          <p:cNvGraphicFramePr>
            <a:graphicFrameLocks noChangeAspect="1"/>
          </p:cNvGraphicFramePr>
          <p:nvPr/>
        </p:nvGraphicFramePr>
        <p:xfrm>
          <a:off x="2285984" y="5786454"/>
          <a:ext cx="4500594" cy="642942"/>
        </p:xfrm>
        <a:graphic>
          <a:graphicData uri="http://schemas.openxmlformats.org/presentationml/2006/ole">
            <p:oleObj spid="_x0000_s66561" name="Точечный рисунок" r:id="rId3" imgW="1800476" imgH="25700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звуковой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5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Чем больше частота дискретизации и глубина кодирования звука, тем более качественным будет звучание оцифрованного звука.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Самое </a:t>
            </a:r>
            <a:r>
              <a:rPr lang="ru-RU" dirty="0" smtClean="0"/>
              <a:t>низкое качество оцифрованного звука, соответствующее качеству телефонной связи, будет при частоте дискретизации 8000 раз в секунду, глубине кодирования 8 битов и записи одной звуковой дорожки (режим моно).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Высокое </a:t>
            </a:r>
            <a:r>
              <a:rPr lang="ru-RU" dirty="0" smtClean="0"/>
              <a:t>качество оцифрованного звука, соответствующее качеству </a:t>
            </a:r>
            <a:r>
              <a:rPr lang="ru-RU" dirty="0" err="1" smtClean="0"/>
              <a:t>аудио-CD</a:t>
            </a:r>
            <a:r>
              <a:rPr lang="ru-RU" dirty="0" smtClean="0"/>
              <a:t>, обеспечивается при частоте дискретизации 48 ООО раз в секунду, глубине кодирования 16 битов и записи двух звуковых дорожек (режим стерео).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Кодирование текстовой информации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86874" cy="507209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Для представления текстовой информации (прописные и строчные буквы русского и латинского алфавитов, цифры, знаки и математические символы) достаточно 256 различных знаков.</a:t>
            </a:r>
          </a:p>
          <a:p>
            <a:pPr>
              <a:buNone/>
            </a:pPr>
            <a:r>
              <a:rPr lang="ru-RU" dirty="0" smtClean="0"/>
              <a:t>Количество информации, которое необходимо, чтобы закодировать каждый знак: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571472" y="5500702"/>
          <a:ext cx="7898185" cy="532223"/>
        </p:xfrm>
        <a:graphic>
          <a:graphicData uri="http://schemas.openxmlformats.org/presentationml/2006/ole">
            <p:oleObj spid="_x0000_s33793" name="Точечный рисунок" r:id="rId3" imgW="3533333" imgH="237969" progId="PBrush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472518" cy="11938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Двоичное кодирование звуковой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929718" cy="514353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Количество различных уровней громкости рассчитываем по формуле:</a:t>
            </a:r>
          </a:p>
          <a:p>
            <a:pPr algn="ctr">
              <a:buNone/>
            </a:pPr>
            <a:r>
              <a:rPr lang="ru-RU" dirty="0" smtClean="0"/>
              <a:t> N= 2</a:t>
            </a:r>
            <a:r>
              <a:rPr lang="ru-RU" baseline="30000" dirty="0" smtClean="0"/>
              <a:t>I</a:t>
            </a:r>
            <a:r>
              <a:rPr lang="ru-RU" dirty="0" smtClean="0"/>
              <a:t> ,</a:t>
            </a:r>
          </a:p>
          <a:p>
            <a:pPr>
              <a:buNone/>
            </a:pPr>
            <a:r>
              <a:rPr lang="ru-RU" dirty="0" smtClean="0"/>
              <a:t> где I – глубина звука.</a:t>
            </a:r>
          </a:p>
          <a:p>
            <a:pPr>
              <a:buNone/>
            </a:pPr>
            <a:r>
              <a:rPr lang="ru-RU" dirty="0" smtClean="0"/>
              <a:t>Если разрядность равна I, то при измерении входного сигнала может быть получено 2</a:t>
            </a:r>
            <a:r>
              <a:rPr lang="ru-RU" baseline="30000" dirty="0" smtClean="0"/>
              <a:t>I </a:t>
            </a:r>
            <a:r>
              <a:rPr lang="ru-RU" dirty="0" smtClean="0"/>
              <a:t>= N различных значений.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моно - 1 канал, стерео - 2 канала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V = 2· I · D ·</a:t>
            </a:r>
            <a:r>
              <a:rPr lang="ru-RU" dirty="0" err="1" smtClean="0"/>
              <a:t>t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I - разрядность звуковой карты </a:t>
            </a:r>
            <a:r>
              <a:rPr lang="ru-RU" b="1" dirty="0" smtClean="0"/>
              <a:t>(</a:t>
            </a:r>
            <a:r>
              <a:rPr lang="ru-RU" dirty="0" smtClean="0"/>
              <a:t>число бит в регистре </a:t>
            </a:r>
            <a:r>
              <a:rPr lang="ru-RU" dirty="0" err="1" smtClean="0"/>
              <a:t>аудиоадаптера</a:t>
            </a:r>
            <a:r>
              <a:rPr lang="ru-RU" dirty="0" smtClean="0"/>
              <a:t>),</a:t>
            </a:r>
          </a:p>
          <a:p>
            <a:pPr>
              <a:buNone/>
            </a:pPr>
            <a:r>
              <a:rPr lang="ru-RU" dirty="0" err="1" smtClean="0"/>
              <a:t>t</a:t>
            </a:r>
            <a:r>
              <a:rPr lang="ru-RU" dirty="0" smtClean="0"/>
              <a:t> - время звучания </a:t>
            </a:r>
            <a:r>
              <a:rPr lang="ru-RU" dirty="0" err="1" smtClean="0"/>
              <a:t>аудиофайла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D - частота дискретизации</a:t>
            </a:r>
          </a:p>
          <a:p>
            <a:pPr>
              <a:buNone/>
            </a:pPr>
            <a:r>
              <a:rPr lang="ru-RU" dirty="0" smtClean="0"/>
              <a:t>V - информационный объём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Хранение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001156" cy="53578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Информация, закодированная с помощью естественных и формальных языков, а также информация в форме зрительных и звуковых образов хранится в памяти человека.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Однако </a:t>
            </a:r>
            <a:r>
              <a:rPr lang="ru-RU" dirty="0" smtClean="0"/>
              <a:t>для долговременного хранения информации, ее накопления и передачи из поколения в поколение используются </a:t>
            </a:r>
            <a:r>
              <a:rPr lang="ru-RU" b="1" dirty="0" smtClean="0">
                <a:solidFill>
                  <a:srgbClr val="FF0000"/>
                </a:solidFill>
              </a:rPr>
              <a:t>носители </a:t>
            </a:r>
            <a:r>
              <a:rPr lang="ru-RU" b="1" dirty="0" smtClean="0">
                <a:solidFill>
                  <a:srgbClr val="FF0000"/>
                </a:solidFill>
              </a:rPr>
              <a:t>информации </a:t>
            </a:r>
            <a:r>
              <a:rPr lang="ru-RU" dirty="0" smtClean="0"/>
              <a:t>– материальный объект способный долгое время хранить информацию.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Носители: </a:t>
            </a:r>
            <a:r>
              <a:rPr lang="ru-RU" dirty="0" smtClean="0"/>
              <a:t>молекулы ДНК</a:t>
            </a:r>
            <a:r>
              <a:rPr lang="ru-RU" dirty="0" smtClean="0"/>
              <a:t>,</a:t>
            </a:r>
            <a:r>
              <a:rPr lang="ru-RU" dirty="0" smtClean="0"/>
              <a:t> бумага</a:t>
            </a:r>
            <a:r>
              <a:rPr lang="ru-RU" dirty="0" smtClean="0"/>
              <a:t>,</a:t>
            </a:r>
            <a:r>
              <a:rPr lang="ru-RU" dirty="0" smtClean="0"/>
              <a:t> магнитная лента</a:t>
            </a:r>
            <a:r>
              <a:rPr lang="ru-RU" dirty="0" smtClean="0"/>
              <a:t>,</a:t>
            </a:r>
            <a:r>
              <a:rPr lang="ru-RU" dirty="0" smtClean="0"/>
              <a:t> фото- и кинопленки</a:t>
            </a:r>
            <a:r>
              <a:rPr lang="ru-RU" dirty="0" smtClean="0"/>
              <a:t>,</a:t>
            </a:r>
            <a:r>
              <a:rPr lang="ru-RU" dirty="0" smtClean="0"/>
              <a:t> микросхемы памяти, магнитные и оптические </a:t>
            </a:r>
            <a:r>
              <a:rPr lang="ru-RU" dirty="0" smtClean="0"/>
              <a:t>диски.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Информационная емкость носителей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472518" cy="50006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Носители информации характеризуются </a:t>
            </a:r>
            <a:r>
              <a:rPr lang="ru-RU" dirty="0" smtClean="0">
                <a:solidFill>
                  <a:srgbClr val="FF0000"/>
                </a:solidFill>
              </a:rPr>
              <a:t>информационной емкостью</a:t>
            </a:r>
            <a:r>
              <a:rPr lang="ru-RU" dirty="0" smtClean="0"/>
              <a:t>, т. е. количеством информации, которое они могут хранить.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Современные </a:t>
            </a:r>
            <a:r>
              <a:rPr lang="ru-RU" dirty="0" smtClean="0"/>
              <a:t>микросхемы памяти позволяют хранить в 1 см3 до 1010 битов информации, однако это в 100 миллиардов раз меньше, чем в ДНК. Можно сказать, что современные технологии пока существенно проигрывают биологической эволюции.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Многие носители информации имеют различную надежность, устойчивость к повреждениям.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75191"/>
            <a:ext cx="8643998" cy="48685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1. Представьте в форме десятичного кода слово «бит» в кодировках: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en-US" sz="2800" dirty="0" smtClean="0"/>
              <a:t>ASCII</a:t>
            </a:r>
            <a:endParaRPr lang="ru-RU" sz="2800" dirty="0" smtClean="0"/>
          </a:p>
          <a:p>
            <a:pPr>
              <a:buNone/>
            </a:pPr>
            <a:r>
              <a:rPr lang="en-US" sz="2800" dirty="0" smtClean="0"/>
              <a:t>MS</a:t>
            </a:r>
            <a:r>
              <a:rPr lang="ru-RU" sz="2800" dirty="0" smtClean="0"/>
              <a:t>-</a:t>
            </a:r>
            <a:r>
              <a:rPr lang="en-US" sz="2800" dirty="0" smtClean="0"/>
              <a:t>DOS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КОИ-8</a:t>
            </a:r>
          </a:p>
          <a:p>
            <a:pPr>
              <a:buNone/>
            </a:pPr>
            <a:r>
              <a:rPr lang="en-US" sz="2800" dirty="0" smtClean="0"/>
              <a:t>Mac</a:t>
            </a:r>
            <a:endParaRPr lang="ru-RU" sz="2800" dirty="0" smtClean="0"/>
          </a:p>
          <a:p>
            <a:pPr>
              <a:buNone/>
            </a:pPr>
            <a:r>
              <a:rPr lang="en-US" sz="2800" dirty="0" smtClean="0"/>
              <a:t>ISO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2. Сканируется цветное изображение стандартного размера А4 (21x29,7 см). Разрешающая способность сканера 1200 </a:t>
            </a:r>
            <a:r>
              <a:rPr lang="ru-RU" dirty="0" err="1" smtClean="0"/>
              <a:t>dpi</a:t>
            </a:r>
            <a:r>
              <a:rPr lang="ru-RU" dirty="0" smtClean="0"/>
              <a:t>, глубина </a:t>
            </a:r>
            <a:r>
              <a:rPr lang="ru-RU" i="1" dirty="0" smtClean="0"/>
              <a:t>цвета 24 бита. </a:t>
            </a:r>
            <a:r>
              <a:rPr lang="ru-RU" dirty="0" smtClean="0"/>
              <a:t>Какой </a:t>
            </a:r>
            <a:r>
              <a:rPr lang="ru-RU" i="1" dirty="0" smtClean="0"/>
              <a:t>информационный объем будет </a:t>
            </a:r>
            <a:r>
              <a:rPr lang="ru-RU" dirty="0" smtClean="0"/>
              <a:t>иметь полученный графический файл?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3. Определить длительность звукового файла, который уместится на гибкой дискете 3,5" (для хранения данных на дискете выделяется 2847 секторов объемом 512 байтов каждый):</a:t>
            </a:r>
          </a:p>
          <a:p>
            <a:pPr>
              <a:buNone/>
            </a:pPr>
            <a:r>
              <a:rPr lang="ru-RU" dirty="0" smtClean="0"/>
              <a:t>• при низком качестве звука: моно, 8 битов, 8 кГц;</a:t>
            </a:r>
          </a:p>
          <a:p>
            <a:pPr>
              <a:buNone/>
            </a:pPr>
            <a:r>
              <a:rPr lang="ru-RU" dirty="0" smtClean="0"/>
              <a:t>• при высоком качестве звука: стерео, 16 битов, 48 кГц.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214554"/>
            <a:ext cx="8572560" cy="41434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115-120.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Задача: В распоряжении пользователя имеется память объемом 2,6 Мб. Необходимо записать цифровой </a:t>
            </a:r>
            <a:r>
              <a:rPr lang="ru-RU" sz="2400" dirty="0" err="1" smtClean="0"/>
              <a:t>аудиофайл</a:t>
            </a:r>
            <a:r>
              <a:rPr lang="ru-RU" sz="2400" dirty="0" smtClean="0"/>
              <a:t> с длительностью звучания 1 минута. Какой должна быть частота дискретизации и разрядность?</a:t>
            </a:r>
            <a:endParaRPr lang="ru-RU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Кодирование текстовой информации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786874" cy="507209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Для обработки текстовой информации на компьютере необходимо представить ее в двоичной знаковой системе. </a:t>
            </a:r>
          </a:p>
          <a:p>
            <a:pPr>
              <a:buNone/>
            </a:pPr>
            <a:r>
              <a:rPr lang="ru-RU" dirty="0" smtClean="0"/>
              <a:t>Каждому знаку необходимо поставить в соответствие уникальный 8-битовый двоичный код.</a:t>
            </a:r>
          </a:p>
          <a:p>
            <a:pPr>
              <a:buNone/>
            </a:pPr>
            <a:r>
              <a:rPr lang="ru-RU" dirty="0" smtClean="0"/>
              <a:t>Значения которого находятся в интервале от 00000000 до 11111111 (в десятичном коде от 0 до 255).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Кодирование текстовой информации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929718" cy="521494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Присвоение знаку конкретного двоичного кода — это вопрос соглашения, которое фиксируется в </a:t>
            </a:r>
            <a:r>
              <a:rPr lang="ru-RU" dirty="0" smtClean="0">
                <a:solidFill>
                  <a:srgbClr val="FF0000"/>
                </a:solidFill>
              </a:rPr>
              <a:t>Таблицах кодировки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настоящее время существуют несколько различных кодовых таблиц для русских букв (</a:t>
            </a:r>
            <a:r>
              <a:rPr lang="ru-RU" i="1" dirty="0" err="1" smtClean="0"/>
              <a:t>Unicode</a:t>
            </a:r>
            <a:r>
              <a:rPr lang="ru-RU" i="1" dirty="0" smtClean="0"/>
              <a:t>, </a:t>
            </a:r>
            <a:r>
              <a:rPr lang="en-US" dirty="0" smtClean="0"/>
              <a:t>ASCII</a:t>
            </a:r>
            <a:r>
              <a:rPr lang="ru-RU" dirty="0" smtClean="0"/>
              <a:t>, </a:t>
            </a:r>
            <a:r>
              <a:rPr lang="ru-RU" i="1" dirty="0" smtClean="0"/>
              <a:t>MS-DOS, КОИ-8, </a:t>
            </a:r>
            <a:r>
              <a:rPr lang="ru-RU" i="1" dirty="0" err="1" smtClean="0"/>
              <a:t>Mac</a:t>
            </a:r>
            <a:r>
              <a:rPr lang="ru-RU" i="1" dirty="0" smtClean="0"/>
              <a:t>, ISO), </a:t>
            </a:r>
            <a:r>
              <a:rPr lang="ru-RU" dirty="0" smtClean="0"/>
              <a:t>поэтому тексты, созданные в одной кодировке, не будут правильно отображаться в другой.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472" y="214290"/>
            <a:ext cx="8101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C000"/>
                </a:solidFill>
              </a:rPr>
              <a:t>КОИ-8 (Код обмена информацией 8-битный)</a:t>
            </a:r>
            <a:endParaRPr lang="ru-RU" sz="3200" dirty="0">
              <a:solidFill>
                <a:srgbClr val="FFC000"/>
              </a:solidFill>
            </a:endParaRPr>
          </a:p>
        </p:txBody>
      </p:sp>
      <p:pic>
        <p:nvPicPr>
          <p:cNvPr id="38915" name="Picture 3" descr="C:\Users\Corvinis\Desktop\КОИ-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8534408" cy="4572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868" y="214290"/>
            <a:ext cx="11047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i="1" dirty="0" smtClean="0">
                <a:solidFill>
                  <a:srgbClr val="FFC000"/>
                </a:solidFill>
              </a:rPr>
              <a:t>ISO</a:t>
            </a:r>
            <a:endParaRPr lang="ru-RU" sz="4800" dirty="0">
              <a:solidFill>
                <a:srgbClr val="FFC000"/>
              </a:solidFill>
            </a:endParaRPr>
          </a:p>
        </p:txBody>
      </p:sp>
      <p:pic>
        <p:nvPicPr>
          <p:cNvPr id="39939" name="Picture 3" descr="C:\Users\Corvinis\Desktop\IS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8538440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Ma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85926"/>
            <a:ext cx="839628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286116" y="500042"/>
            <a:ext cx="26432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i="1" dirty="0" err="1" smtClean="0">
                <a:solidFill>
                  <a:srgbClr val="FFC000"/>
                </a:solidFill>
              </a:rPr>
              <a:t>Mac</a:t>
            </a:r>
            <a:endParaRPr lang="ru-RU" sz="4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Кодировка </a:t>
            </a:r>
            <a:r>
              <a:rPr lang="en-US" dirty="0" smtClean="0"/>
              <a:t>CP866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операционной системы </a:t>
            </a:r>
            <a:r>
              <a:rPr lang="ru-RU" i="1" dirty="0" smtClean="0"/>
              <a:t>MS-DOS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1986" name="Picture 2" descr="C:\Users\Corvinis\Desktop\MS-D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85926"/>
            <a:ext cx="8146087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0430" y="214290"/>
            <a:ext cx="2185974" cy="1252728"/>
          </a:xfrm>
        </p:spPr>
        <p:txBody>
          <a:bodyPr/>
          <a:lstStyle/>
          <a:p>
            <a:r>
              <a:rPr lang="en-US" dirty="0" smtClean="0"/>
              <a:t>ASCII</a:t>
            </a:r>
            <a:endParaRPr lang="ru-RU" dirty="0"/>
          </a:p>
        </p:txBody>
      </p:sp>
      <p:pic>
        <p:nvPicPr>
          <p:cNvPr id="43010" name="Picture 2" descr="C:\Users\Corvinis\Desktop\ASCI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857364"/>
            <a:ext cx="8899526" cy="4171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765</TotalTime>
  <Words>1164</Words>
  <Application>Microsoft Office PowerPoint</Application>
  <PresentationFormat>Экран (4:3)</PresentationFormat>
  <Paragraphs>124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Модульная</vt:lpstr>
      <vt:lpstr>Точечный рисунок</vt:lpstr>
      <vt:lpstr>Изображение Paintbrush</vt:lpstr>
      <vt:lpstr>Кодирование текстовой, графической и звуковой информации.  Хранение информации </vt:lpstr>
      <vt:lpstr>Кодирование текстовой информации</vt:lpstr>
      <vt:lpstr>Кодирование текстовой информации</vt:lpstr>
      <vt:lpstr>Кодирование текстовой информации</vt:lpstr>
      <vt:lpstr>Слайд 5</vt:lpstr>
      <vt:lpstr>Слайд 6</vt:lpstr>
      <vt:lpstr>Слайд 7</vt:lpstr>
      <vt:lpstr>Кодировка CP866 операционной системы MS-DOS </vt:lpstr>
      <vt:lpstr>ASCII</vt:lpstr>
      <vt:lpstr>Кодирование текстовой информации</vt:lpstr>
      <vt:lpstr>Двоичное кодирование графической информации </vt:lpstr>
      <vt:lpstr>Двоичное кодирование графической информации </vt:lpstr>
      <vt:lpstr>Двоичное кодирование графической информации </vt:lpstr>
      <vt:lpstr>Двоичное кодирование графической информации </vt:lpstr>
      <vt:lpstr>Двоичное кодирование звуковой информации</vt:lpstr>
      <vt:lpstr>Двоичное кодирование звуковой информации</vt:lpstr>
      <vt:lpstr>Двоичное кодирование звуковой информации</vt:lpstr>
      <vt:lpstr>Двоичное кодирование звуковой информации</vt:lpstr>
      <vt:lpstr>Двоичное кодирование звуковой информации</vt:lpstr>
      <vt:lpstr>Двоичное кодирование звуковой информации</vt:lpstr>
      <vt:lpstr>Хранение информации</vt:lpstr>
      <vt:lpstr>Информационная емкость носителей информации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165</cp:revision>
  <dcterms:created xsi:type="dcterms:W3CDTF">2015-08-30T09:51:53Z</dcterms:created>
  <dcterms:modified xsi:type="dcterms:W3CDTF">2015-10-22T16:55:31Z</dcterms:modified>
</cp:coreProperties>
</file>