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40" r:id="rId13"/>
    <p:sldId id="341" r:id="rId14"/>
    <p:sldId id="342" r:id="rId15"/>
    <p:sldId id="353" r:id="rId16"/>
    <p:sldId id="354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Формула Шеннона. Определение количества </a:t>
            </a:r>
            <a:r>
              <a:rPr lang="ru-RU" dirty="0" smtClean="0"/>
              <a:t>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9144000" cy="300039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Как видно из табл. 2.1, угадывание числа 3 произошло за четыре шага, на каждом из которых неопределенность знания второго участника уменьшалась в два раза за счет получения сообщения от первого участника, содержащего 1 бит информации. Таким образом, количество информации, необходимой для отгадывания одного из 16 чисел, составило 4 бита.</a:t>
            </a:r>
          </a:p>
          <a:p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1500166" y="4572008"/>
          <a:ext cx="6093536" cy="1857388"/>
        </p:xfrm>
        <a:graphic>
          <a:graphicData uri="http://schemas.openxmlformats.org/presentationml/2006/ole">
            <p:oleObj spid="_x0000_s28673" name="Точечный рисунок" r:id="rId3" imgW="4571429" imgH="139084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количества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72097"/>
          </a:xfrm>
        </p:spPr>
        <p:txBody>
          <a:bodyPr>
            <a:normAutofit fontScale="92500" lnSpcReduction="20000"/>
          </a:bodyPr>
          <a:lstStyle/>
          <a:p>
            <a:pPr marL="633222" indent="-514350">
              <a:buAutoNum type="arabicPeriod"/>
            </a:pPr>
            <a:r>
              <a:rPr lang="ru-RU" dirty="0" smtClean="0"/>
              <a:t>В </a:t>
            </a:r>
            <a:r>
              <a:rPr lang="ru-RU" dirty="0" smtClean="0"/>
              <a:t>непрозрачном мешочке хранятся 10 белых, 20 красных, 30 синих и 40 зеленых шариков. Какое количество информации будет содержать зрительное сообщение о цвете вынутого шарика</a:t>
            </a:r>
            <a:r>
              <a:rPr lang="ru-RU" dirty="0" smtClean="0"/>
              <a:t>?</a:t>
            </a:r>
          </a:p>
          <a:p>
            <a:pPr marL="633222" indent="-514350">
              <a:buAutoNum type="arabicPeriod"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Выполнить практическое задание Определение количества информации для следующих данных:</a:t>
            </a:r>
          </a:p>
          <a:p>
            <a:pPr>
              <a:buNone/>
            </a:pPr>
            <a:r>
              <a:rPr lang="ru-RU" dirty="0" smtClean="0"/>
              <a:t>а) 25 белых, 25 красных, 25 синих и 25 зеленых шариков;</a:t>
            </a:r>
          </a:p>
          <a:p>
            <a:pPr>
              <a:buNone/>
            </a:pPr>
            <a:r>
              <a:rPr lang="ru-RU" dirty="0" smtClean="0"/>
              <a:t>б) 30 белых, 30 красных, 30 синих и 10 зеленых шариков.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Какое </a:t>
            </a:r>
            <a:r>
              <a:rPr lang="ru-RU" dirty="0" smtClean="0"/>
              <a:t>сообщение содержит большее количество информации?</a:t>
            </a:r>
          </a:p>
          <a:p>
            <a:pPr>
              <a:buNone/>
            </a:pPr>
            <a:r>
              <a:rPr lang="ru-RU" dirty="0" smtClean="0"/>
              <a:t>В библиотеке 8 шкафов. Книга нашлась в 3-м шкафу; </a:t>
            </a:r>
          </a:p>
          <a:p>
            <a:pPr>
              <a:buNone/>
            </a:pPr>
            <a:r>
              <a:rPr lang="ru-RU" dirty="0" smtClean="0"/>
              <a:t>Вася получил за экзамен 3 балла (по 5-бальной системе единицы не ставят).</a:t>
            </a:r>
          </a:p>
          <a:p>
            <a:pPr>
              <a:buNone/>
            </a:pPr>
            <a:r>
              <a:rPr lang="ru-RU" dirty="0" smtClean="0"/>
              <a:t>Бабушка испекла 12 пирожков с капустой, 12 пирожков с повидлом. Маша съела один пирожок.</a:t>
            </a:r>
          </a:p>
          <a:p>
            <a:pPr>
              <a:buNone/>
            </a:pPr>
            <a:r>
              <a:rPr lang="ru-RU" dirty="0" smtClean="0"/>
              <a:t>Бабушка испекла 8 пирожков с капустой, 16 пирожков с повидлом. Маша съела один пирожок.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401080" cy="479708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4. Мама попросила дочку сходить в магазин и купить фрукты. В магазине в наличии было 4 кг. яблок, 5 кг. груш и 10 кг. апельсинов. Определить количество информации, полученной мамой в зрительном сообщении о покупке, сделанной дочкой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5. На ферме живут 16 цыплят, 7 кур, 1 петух и 5 гусей. Определить количество информации в зрительном сообщении: «На рождество зажарили цыпленка».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8685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6. За контрольную работу по информатике получено 8 пятерок, 13 четверок, 6 троек и 2 двойки. Какое количество информации получил Васечкин при получении тетради с оценкой?</a:t>
            </a:r>
          </a:p>
          <a:p>
            <a:pPr>
              <a:buNone/>
            </a:pPr>
            <a:r>
              <a:rPr lang="ru-RU" sz="2800" dirty="0" smtClean="0"/>
              <a:t>7. Известно, что в ящике лежат 20 шаров. Из них 10 — черных, 4 — белых, 4 — желтых и 2 — красный. Какое количество информации несёт сообщения о цвете вынутого шара?</a:t>
            </a:r>
          </a:p>
          <a:p>
            <a:pPr>
              <a:buNone/>
            </a:pPr>
            <a:r>
              <a:rPr lang="ru-RU" sz="2800" dirty="0" smtClean="0"/>
              <a:t>8. Шарик находится в одной из трех урн: А, В или С. Определить сколько бит информации содержит сообщение о том, что он находится в урне В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9. В корзине лежат 32 клубка шерсти, из них 4 красных. Сколько бит информации несет сообщение о том, что достали клубок красной шерсти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10. В озере обитает 12500 окуней, 25000 пескарей, а карасей и щук по 6250. Какое количество информации несет сообщение о ловле рыбы каждого вида. Сколько информации мы получим, когда поймаем какую-нибудь рыбу?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11. В классе 30 человек. За контрольную работу по информатике получено 15 пятерок, 6 четверок, 8 троек и 1 двойка. Какое количество информации несет сообщение о том, что Андреев получил пятерку?</a:t>
            </a:r>
          </a:p>
          <a:p>
            <a:pPr>
              <a:buNone/>
            </a:pPr>
            <a:r>
              <a:rPr lang="ru-RU" dirty="0" smtClean="0"/>
              <a:t>12. В коробке лежат кубики: 10 красных, 8 зеленых, 5 желтых, 12 синих. Вычислите вероятность доставания кубика каждого цвета и количество информации, которое при этом будет получено.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214554"/>
            <a:ext cx="8572560" cy="4143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111-115. 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Задача: </a:t>
            </a:r>
            <a:r>
              <a:rPr lang="ru-RU" sz="2400" dirty="0" smtClean="0"/>
              <a:t>Два текста содержат одинаковое количество символов. Первый текст записан на русском языке, а второй на языке племени </a:t>
            </a:r>
            <a:r>
              <a:rPr lang="ru-RU" sz="2400" dirty="0" err="1" smtClean="0"/>
              <a:t>нагури</a:t>
            </a:r>
            <a:r>
              <a:rPr lang="ru-RU" sz="2400" dirty="0" smtClean="0"/>
              <a:t>, алфавит которого состоит из 16 символов. Чей текст несет большее количество информации?</a:t>
            </a:r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Формула </a:t>
            </a:r>
            <a:r>
              <a:rPr lang="ru-RU" dirty="0" smtClean="0"/>
              <a:t>Шеннона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0720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Существует множество ситуаций, когда возможные события имеют различные вероятности реализации.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Например</a:t>
            </a:r>
            <a:r>
              <a:rPr lang="ru-RU" dirty="0" smtClean="0"/>
              <a:t>, если монета несимметрична (одна сторона тяжелее другой), то при ее бросании вероятности выпадения «орла» и «решки» будут различаться.</a:t>
            </a:r>
          </a:p>
          <a:p>
            <a:pPr>
              <a:buNone/>
            </a:pPr>
            <a:r>
              <a:rPr lang="ru-RU" dirty="0" smtClean="0"/>
              <a:t>Формулу для вычисления количества информации для событий с различными вероятностями предложил К. Шеннон в 1948 году.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Формула Шеннона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этом случае количество информации </a:t>
            </a:r>
            <a:r>
              <a:rPr lang="ru-RU" dirty="0" smtClean="0"/>
              <a:t>определяется </a:t>
            </a:r>
            <a:r>
              <a:rPr lang="ru-RU" dirty="0" smtClean="0"/>
              <a:t>по формуле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где I — количество информации,</a:t>
            </a:r>
          </a:p>
          <a:p>
            <a:r>
              <a:rPr lang="ru-RU" i="1" dirty="0" smtClean="0"/>
              <a:t>N </a:t>
            </a:r>
            <a:r>
              <a:rPr lang="ru-RU" dirty="0" smtClean="0"/>
              <a:t>— количество возможных событий,</a:t>
            </a:r>
          </a:p>
          <a:p>
            <a:r>
              <a:rPr lang="ru-RU" dirty="0" err="1" smtClean="0"/>
              <a:t>Pi</a:t>
            </a:r>
            <a:r>
              <a:rPr lang="ru-RU" dirty="0" smtClean="0"/>
              <a:t> — вероятности отдельных событий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785918" y="3000372"/>
          <a:ext cx="2928957" cy="810841"/>
        </p:xfrm>
        <a:graphic>
          <a:graphicData uri="http://schemas.openxmlformats.org/presentationml/2006/ole">
            <p:oleObj spid="_x0000_s1025" name="Точечный рисунок" r:id="rId3" imgW="1685714" imgH="466543" progId="Paint.Picture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28662" y="4000504"/>
          <a:ext cx="6986636" cy="642942"/>
        </p:xfrm>
        <a:graphic>
          <a:graphicData uri="http://schemas.openxmlformats.org/presentationml/2006/ole">
            <p:oleObj spid="_x0000_s1027" name="Точечный рисунок" r:id="rId4" imgW="4839375" imgH="438095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Формула Шеннона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3"/>
            <a:ext cx="8786874" cy="48291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частного, но широко распространенного и рассмотренного выше случая, когда события равновероятны (р. = 1/</a:t>
            </a:r>
            <a:r>
              <a:rPr lang="ru-RU" dirty="0" err="1" smtClean="0"/>
              <a:t>iV</a:t>
            </a:r>
            <a:r>
              <a:rPr lang="ru-RU" dirty="0" smtClean="0"/>
              <a:t>), величину количества информации I можно рассчитать по формуле: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1857355" y="4214818"/>
          <a:ext cx="4622459" cy="1071570"/>
        </p:xfrm>
        <a:graphic>
          <a:graphicData uri="http://schemas.openxmlformats.org/presentationml/2006/ole">
            <p:oleObj spid="_x0000_s26625" name="Точечный рисунок" r:id="rId3" imgW="2095793" imgH="48558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7"/>
            <a:ext cx="9144000" cy="350046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Задание «Бросание пирамидки». Определить количество информации, которую мы получаем в результате бросания несимметричной и симметричной пирамидок.</a:t>
            </a:r>
          </a:p>
          <a:p>
            <a:pPr>
              <a:buNone/>
            </a:pPr>
            <a:r>
              <a:rPr lang="ru-RU" dirty="0" smtClean="0"/>
              <a:t>При бросании несимметричной четырехгранной пирамидки вероятности отдельных событий равны:</a:t>
            </a:r>
          </a:p>
          <a:p>
            <a:pPr>
              <a:buNone/>
            </a:pPr>
            <a:r>
              <a:rPr lang="ru-RU" dirty="0" smtClean="0"/>
              <a:t>Количество информации, которую мы получим после бросания несимметричной пирамидки, можно рассчитать по </a:t>
            </a:r>
            <a:r>
              <a:rPr lang="ru-RU" dirty="0" smtClean="0"/>
              <a:t>формуле: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1071538" y="5214950"/>
          <a:ext cx="7077857" cy="1000132"/>
        </p:xfrm>
        <a:graphic>
          <a:graphicData uri="http://schemas.openxmlformats.org/presentationml/2006/ole">
            <p:oleObj spid="_x0000_s27649" name="Точечный рисунок" r:id="rId3" imgW="4495238" imgH="63826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929718" cy="5143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При бросании симметричной четырехгранной пирамидки вероятности отдельных событий равны между собой:</a:t>
            </a:r>
          </a:p>
          <a:p>
            <a:pPr>
              <a:buNone/>
            </a:pPr>
            <a:r>
              <a:rPr lang="ru-RU" dirty="0" smtClean="0"/>
              <a:t>Количество информации, которую мы получим после бросания симметричной пирамидки, можно рассчитать по </a:t>
            </a:r>
            <a:r>
              <a:rPr lang="ru-RU" dirty="0" smtClean="0"/>
              <a:t>формуле: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Таким образом,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бросании симметричной пирамидки, когда события равновероятны, мы получим большее количество информации (2 бита),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чем </a:t>
            </a:r>
            <a:r>
              <a:rPr lang="ru-RU" dirty="0" smtClean="0"/>
              <a:t>при бросании несимметричной пирамидки, когда события </a:t>
            </a:r>
            <a:r>
              <a:rPr lang="ru-RU" dirty="0" err="1" smtClean="0"/>
              <a:t>неравновероятны</a:t>
            </a:r>
            <a:r>
              <a:rPr lang="ru-RU" dirty="0" smtClean="0"/>
              <a:t> (1,75 бита</a:t>
            </a:r>
            <a:r>
              <a:rPr lang="ru-RU" dirty="0" smtClean="0"/>
              <a:t>).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07209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Количество информации, которое несет знак, зависит от вероятности его получения.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Если </a:t>
            </a:r>
            <a:r>
              <a:rPr lang="ru-RU" dirty="0" smtClean="0"/>
              <a:t>получатель заранее точно знает, какой знак придет, то полученное количество информации будет равно 0.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Наоборот</a:t>
            </a:r>
            <a:r>
              <a:rPr lang="ru-RU" dirty="0" smtClean="0"/>
              <a:t>, чем менее вероятно получение знака, тем больше его информационная емкость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русской письменной речи частота использования букв в тексте различна, так в среднем на 1000 знаков осмысленного текста приходится 200 букв «а» и в сто раз меньшее количество буквы «</a:t>
            </a:r>
            <a:r>
              <a:rPr lang="ru-RU" dirty="0" err="1" smtClean="0"/>
              <a:t>ф</a:t>
            </a:r>
            <a:r>
              <a:rPr lang="ru-RU" dirty="0" smtClean="0"/>
              <a:t>» (всего 2). Таким образом, с точки зрения теории информации, информационная емкость знаков русского алфавита различна (у буквы «а» она наименьшая, а у буквы «</a:t>
            </a:r>
            <a:r>
              <a:rPr lang="ru-RU" dirty="0" err="1" smtClean="0"/>
              <a:t>ф</a:t>
            </a:r>
            <a:r>
              <a:rPr lang="ru-RU" dirty="0" smtClean="0"/>
              <a:t>» — наибольшая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Выбор правильной стратегии в игре «Угадай число»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786874" cy="50720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На получении максимального количества информации строится выбор правильной стратегии в игре «Угадай число», в которой первый участник загадывает целое число (например, 3) из заданного интервала (например, от 1 до 16), а второй должен «угадать» задуманное число.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Если </a:t>
            </a:r>
            <a:r>
              <a:rPr lang="ru-RU" dirty="0" smtClean="0"/>
              <a:t>рассмотреть эту игру с информационной точки зрения, то начальная неопределенность знания для второго участника составляет 16 возможных событий (вариантов загаданных чисел).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3"/>
            <a:ext cx="8401080" cy="48291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правильной стратегии интервал чисел всегда должен делиться пополам, тогда количество возможных событий (чисел) в каждом из полученных интервалов будет одинаково и их отгадывание равновероятно.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этом случае на каждом шаге ответ первого игрока («Да» или «Нет») будет нести максимальное количество информации (1 бит).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634</TotalTime>
  <Words>1087</Words>
  <Application>Microsoft Office PowerPoint</Application>
  <PresentationFormat>Экран (4:3)</PresentationFormat>
  <Paragraphs>68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Модульная</vt:lpstr>
      <vt:lpstr>Изображение Paintbrush</vt:lpstr>
      <vt:lpstr>Формула Шеннона. Определение количества информации </vt:lpstr>
      <vt:lpstr>Формула Шеннона</vt:lpstr>
      <vt:lpstr>Формула Шеннона</vt:lpstr>
      <vt:lpstr>Формула Шеннона</vt:lpstr>
      <vt:lpstr>Слайд 5</vt:lpstr>
      <vt:lpstr>Слайд 6</vt:lpstr>
      <vt:lpstr>Слайд 7</vt:lpstr>
      <vt:lpstr>Выбор правильной стратегии в игре «Угадай число»</vt:lpstr>
      <vt:lpstr>Слайд 9</vt:lpstr>
      <vt:lpstr>Слайд 10</vt:lpstr>
      <vt:lpstr>Определение количества информации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150</cp:revision>
  <dcterms:created xsi:type="dcterms:W3CDTF">2015-08-30T09:51:53Z</dcterms:created>
  <dcterms:modified xsi:type="dcterms:W3CDTF">2015-10-19T13:14:01Z</dcterms:modified>
</cp:coreProperties>
</file>