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Количество информации как мера уменьшения неопределенности знаний.</a:t>
            </a:r>
            <a:br>
              <a:rPr lang="ru-RU" dirty="0" smtClean="0"/>
            </a:br>
            <a:r>
              <a:rPr lang="ru-RU" dirty="0" smtClean="0"/>
              <a:t>Алфавитный подход к определению информации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Алфавитный подход к определению количества информации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786874" cy="51435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Определение количества информации на основе уменьшения неопределенности нашего знания рассматривает информацию с точки зрения содержания, ее понятности и новизны для человека.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хранении и передаче информации с помощью технических устройств целесообразно не учитывать содержание информации и рассматривать ее как последовательность символов — знаков (букв, цифр, кодов цветов точек изображения и т. д.).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800" dirty="0" smtClean="0">
                <a:solidFill>
                  <a:srgbClr val="FF0000"/>
                </a:solidFill>
              </a:rPr>
              <a:t>Алфавит </a:t>
            </a:r>
            <a:r>
              <a:rPr lang="ru-RU" sz="3800" dirty="0" smtClean="0"/>
              <a:t>- набор символов знаковой системы, которые можно рассматривать как различные возможные состояния (события).</a:t>
            </a:r>
            <a:endParaRPr lang="ru-RU" sz="3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86874" cy="50006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Мощность алфавита – количество знаков в алфавите.</a:t>
            </a:r>
          </a:p>
          <a:p>
            <a:pPr>
              <a:buNone/>
            </a:pPr>
            <a:r>
              <a:rPr lang="ru-RU" dirty="0" smtClean="0"/>
              <a:t>По формуле </a:t>
            </a:r>
            <a:r>
              <a:rPr lang="ru-RU" dirty="0" smtClean="0">
                <a:solidFill>
                  <a:srgbClr val="FF0000"/>
                </a:solidFill>
              </a:rPr>
              <a:t>N = 2</a:t>
            </a:r>
            <a:r>
              <a:rPr lang="en-US" baseline="30000" dirty="0" smtClean="0">
                <a:solidFill>
                  <a:srgbClr val="FF0000"/>
                </a:solidFill>
              </a:rPr>
              <a:t>I</a:t>
            </a:r>
            <a:r>
              <a:rPr lang="ru-RU" baseline="30000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можно рассчитать, какое количество информации несет каждый символ.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Пример, информационная емкость буквы в русском алфавите, если не использовать букву «ё», составляет:</a:t>
            </a:r>
          </a:p>
          <a:p>
            <a:pPr algn="ctr">
              <a:buNone/>
            </a:pPr>
            <a:r>
              <a:rPr lang="ru-RU" dirty="0" smtClean="0"/>
              <a:t>32 = </a:t>
            </a:r>
            <a:r>
              <a:rPr lang="ru-RU" i="1" dirty="0" smtClean="0"/>
              <a:t>2</a:t>
            </a:r>
            <a:r>
              <a:rPr lang="en-US" i="1" baseline="30000" dirty="0" err="1" smtClean="0"/>
              <a:t>i</a:t>
            </a:r>
            <a:r>
              <a:rPr lang="ru-RU" i="1" dirty="0" smtClean="0"/>
              <a:t>, </a:t>
            </a:r>
            <a:r>
              <a:rPr lang="ru-RU" dirty="0" smtClean="0"/>
              <a:t>т. е. </a:t>
            </a:r>
            <a:r>
              <a:rPr lang="en-US" dirty="0" err="1" smtClean="0"/>
              <a:t>i</a:t>
            </a:r>
            <a:r>
              <a:rPr lang="ru-RU" i="1" dirty="0" smtClean="0"/>
              <a:t> </a:t>
            </a:r>
            <a:r>
              <a:rPr lang="ru-RU" dirty="0" smtClean="0"/>
              <a:t>= 5 битов.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sz="2800" dirty="0" smtClean="0"/>
              <a:t>Перевод единиц измерения количества информации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Заполнить пропуски числами:</a:t>
            </a:r>
          </a:p>
          <a:p>
            <a:pPr>
              <a:buNone/>
            </a:pPr>
            <a:r>
              <a:rPr lang="ru-RU" dirty="0" smtClean="0"/>
              <a:t>а) 5 Кбайт = _ байт = _ бит;</a:t>
            </a:r>
          </a:p>
          <a:p>
            <a:pPr>
              <a:buNone/>
            </a:pPr>
            <a:r>
              <a:rPr lang="ru-RU" dirty="0" smtClean="0"/>
              <a:t>б) _ Кбайт = _ байт = 12288 бит;</a:t>
            </a:r>
          </a:p>
          <a:p>
            <a:pPr>
              <a:buNone/>
            </a:pPr>
            <a:r>
              <a:rPr lang="ru-RU" dirty="0" smtClean="0"/>
              <a:t>в) _ Кбайт = _ байт = 2</a:t>
            </a:r>
            <a:r>
              <a:rPr lang="ru-RU" baseline="30000" dirty="0" smtClean="0"/>
              <a:t>13</a:t>
            </a:r>
            <a:r>
              <a:rPr lang="ru-RU" dirty="0" smtClean="0"/>
              <a:t> бит;</a:t>
            </a:r>
          </a:p>
          <a:p>
            <a:pPr>
              <a:buNone/>
            </a:pPr>
            <a:r>
              <a:rPr lang="ru-RU" dirty="0" smtClean="0"/>
              <a:t>г) _ Гбайт = 1536 Мбайт = _ Кбайт;</a:t>
            </a:r>
          </a:p>
          <a:p>
            <a:pPr>
              <a:buNone/>
            </a:pPr>
            <a:r>
              <a:rPr lang="ru-RU" dirty="0" err="1" smtClean="0"/>
              <a:t>д</a:t>
            </a:r>
            <a:r>
              <a:rPr lang="ru-RU" dirty="0" smtClean="0"/>
              <a:t>) 512 Кбайт = 2*_ байт = 2* _ бит.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Определение количества информации</a:t>
            </a:r>
          </a:p>
          <a:p>
            <a:pPr>
              <a:buNone/>
            </a:pPr>
            <a:r>
              <a:rPr lang="ru-RU" dirty="0" smtClean="0"/>
              <a:t>В рулетке общее количество лунок равно 128. Какое количество информации мы получаем в зрительном сообщения об остановке шарика в одной из лунок?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Определение количества информации Определить количество информации, полученной вторым игроком после первого хода первого игрока, в игре «крестики-нолики» на поле размером 8x8 клеток.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472518" cy="472564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4</a:t>
            </a:r>
            <a:r>
              <a:rPr lang="ru-RU" sz="2800" dirty="0" smtClean="0"/>
              <a:t>. Определение количества информации в тексте</a:t>
            </a:r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Система оптического распознавания символов позволяет преобразовывать отсканированные изображения страниц документа в текстовый формат со скоростью 4 страницы в минуту и использует алфавит мощностью 65 536 символов.</a:t>
            </a:r>
          </a:p>
          <a:p>
            <a:pPr>
              <a:buNone/>
            </a:pPr>
            <a:r>
              <a:rPr lang="ru-RU" sz="3000" dirty="0" smtClean="0"/>
              <a:t> Какое количество информации будет нести текстовый документ, каждая страница которого содержит 40 строк по 50 символов, после 10 минут работы приложения?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214554"/>
            <a:ext cx="8572560" cy="4143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105-111.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Задача: Пользователь компьютера может вводить в минуту 200 знаков. Мощность используемого алфавита равна 256. Какое количество информации может ввести пользователь в компьютер за 5 минут?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5448"/>
            <a:ext cx="8715436" cy="1252728"/>
          </a:xfrm>
        </p:spPr>
        <p:txBody>
          <a:bodyPr>
            <a:noAutofit/>
          </a:bodyPr>
          <a:lstStyle/>
          <a:p>
            <a:r>
              <a:rPr lang="ru-RU" sz="3600" dirty="0" smtClean="0"/>
              <a:t>Уменьшение неопределенности знания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0720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Получение информации можно связать с уменьшением неопределенности знания. </a:t>
            </a:r>
          </a:p>
          <a:p>
            <a:pPr>
              <a:buNone/>
            </a:pPr>
            <a:r>
              <a:rPr lang="ru-RU" dirty="0" smtClean="0"/>
              <a:t>Это позволяет количественно измерять информацию, что чрезвычайно важно для информатики. </a:t>
            </a:r>
          </a:p>
          <a:p>
            <a:pPr>
              <a:buNone/>
            </a:pPr>
            <a:r>
              <a:rPr lang="ru-RU" dirty="0" smtClean="0"/>
              <a:t>Пример, Пусть у нас имеется монета, которую мы бросаем на ровную поверхность. </a:t>
            </a:r>
          </a:p>
          <a:p>
            <a:pPr>
              <a:buNone/>
            </a:pPr>
            <a:r>
              <a:rPr lang="ru-RU" dirty="0" smtClean="0"/>
              <a:t>С равной вероятностью произойдет одно из двух </a:t>
            </a:r>
            <a:r>
              <a:rPr lang="ru-RU" i="1" dirty="0" smtClean="0"/>
              <a:t>возможных событий </a:t>
            </a:r>
            <a:r>
              <a:rPr lang="ru-RU" dirty="0" smtClean="0"/>
              <a:t>— монета </a:t>
            </a:r>
            <a:r>
              <a:rPr lang="ru-RU" i="1" dirty="0" smtClean="0"/>
              <a:t>окажется в одном из двух </a:t>
            </a:r>
            <a:r>
              <a:rPr lang="ru-RU" dirty="0" smtClean="0"/>
              <a:t>положений: «орел» или «решка».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Уменьшение неопределенности знания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508280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События равновероятны, если при возрастающем числе опытов количества выпадений «орла» и «решки» постепенно сближаются. </a:t>
            </a:r>
          </a:p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ru-RU" dirty="0" smtClean="0"/>
              <a:t>если мы бросим монету 10 раз, то «орел» может выпасть 7 раз, а решка — 3 раза, </a:t>
            </a:r>
          </a:p>
          <a:p>
            <a:pPr>
              <a:buNone/>
            </a:pPr>
            <a:r>
              <a:rPr lang="ru-RU" dirty="0" smtClean="0"/>
              <a:t>если бросим монету 100 раз, то «орел» может выпасть 60 раз, а «решка» — 40 раз,</a:t>
            </a:r>
          </a:p>
          <a:p>
            <a:pPr>
              <a:buNone/>
            </a:pPr>
            <a:r>
              <a:rPr lang="ru-RU" dirty="0" smtClean="0"/>
              <a:t> если бросим монету 1000 раз, то «орел» выпадет 520 раз, а «решка» — 480 и т. д. </a:t>
            </a:r>
          </a:p>
          <a:p>
            <a:pPr>
              <a:buNone/>
            </a:pPr>
            <a:r>
              <a:rPr lang="ru-RU" dirty="0" smtClean="0"/>
              <a:t>В итоге при очень большой серии опытов количества выпадений «орла» и «решки» практически сравняются.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071810"/>
            <a:ext cx="8786874" cy="364333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Перед броском существует неопределенность нашего знания (возможны два события).</a:t>
            </a:r>
          </a:p>
          <a:p>
            <a:pPr>
              <a:buNone/>
            </a:pPr>
            <a:r>
              <a:rPr lang="ru-RU" dirty="0" smtClean="0"/>
              <a:t>После броска наступает полная определенность, так как мы видим (получаем зрительное сообщение).</a:t>
            </a:r>
          </a:p>
          <a:p>
            <a:pPr>
              <a:buNone/>
            </a:pPr>
            <a:r>
              <a:rPr lang="ru-RU" dirty="0" smtClean="0"/>
              <a:t>Это сообщение приводит к уменьшению неопределенности нашего знания в два раза, так как из двух возможных равновероятных событий реализовалось одно.</a:t>
            </a:r>
            <a:endParaRPr lang="ru-RU" dirty="0"/>
          </a:p>
        </p:txBody>
      </p:sp>
      <p:pic>
        <p:nvPicPr>
          <p:cNvPr id="52226" name="Picture 2" descr="img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619129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5448"/>
            <a:ext cx="8401080" cy="1252728"/>
          </a:xfrm>
        </p:spPr>
        <p:txBody>
          <a:bodyPr>
            <a:noAutofit/>
          </a:bodyPr>
          <a:lstStyle/>
          <a:p>
            <a:r>
              <a:rPr lang="ru-RU" sz="3600" dirty="0" smtClean="0"/>
              <a:t>Уменьшение неопределенности знания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3"/>
            <a:ext cx="8543956" cy="482918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Часто встречаются ситуации, когда может произойти некоторое количество равновероятных событий. </a:t>
            </a:r>
          </a:p>
          <a:p>
            <a:pPr>
              <a:buNone/>
            </a:pPr>
            <a:r>
              <a:rPr lang="ru-RU" dirty="0" smtClean="0"/>
              <a:t>При бросании равносторонней четырехгранной   пирамиды существуют 4 равновероятных события,</a:t>
            </a:r>
          </a:p>
          <a:p>
            <a:pPr>
              <a:buNone/>
            </a:pPr>
            <a:r>
              <a:rPr lang="ru-RU" dirty="0" smtClean="0"/>
              <a:t> а при бросании шестигранного игрального кубика — 6 равновероятных событий.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Чем больше количество возможных событий, тем больше начальная неопределенность нашего знания и соответственно тем большее количество информации будет содержать сообщение о результатах опыта.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86874" cy="1252728"/>
          </a:xfrm>
        </p:spPr>
        <p:txBody>
          <a:bodyPr>
            <a:noAutofit/>
          </a:bodyPr>
          <a:lstStyle/>
          <a:p>
            <a:r>
              <a:rPr lang="ru-RU" sz="3200" dirty="0" smtClean="0"/>
              <a:t>Единицы измерения количества информации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 единицу количества информации принимается такое количество информации, которое содержит сообщение, уменьшающее неопределенность знания в два раза. </a:t>
            </a:r>
          </a:p>
          <a:p>
            <a:pPr>
              <a:buNone/>
            </a:pPr>
            <a:r>
              <a:rPr lang="ru-RU" dirty="0" smtClean="0"/>
              <a:t>Такая единица названа </a:t>
            </a:r>
            <a:r>
              <a:rPr lang="ru-RU" dirty="0" smtClean="0">
                <a:solidFill>
                  <a:srgbClr val="FF0000"/>
                </a:solidFill>
              </a:rPr>
              <a:t>бит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dirty="0" smtClean="0"/>
              <a:t>В опыте с бросанием монеты неопределенность уменьшается в два раза (из двух возможных событий реализуется одно) количество полученной информации равно 1 биту.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Производные единицы количества информации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929718" cy="371477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Минимальной единицей измерения количества информации является бит, а следующей по величине единицей — </a:t>
            </a:r>
            <a:r>
              <a:rPr lang="ru-RU" b="1" dirty="0" smtClean="0">
                <a:solidFill>
                  <a:srgbClr val="FF0000"/>
                </a:solidFill>
              </a:rPr>
              <a:t>байт</a:t>
            </a:r>
            <a:r>
              <a:rPr lang="ru-RU" b="1" dirty="0" smtClean="0"/>
              <a:t>, </a:t>
            </a:r>
            <a:r>
              <a:rPr lang="ru-RU" dirty="0" smtClean="0"/>
              <a:t>причем:</a:t>
            </a:r>
          </a:p>
          <a:p>
            <a:pPr algn="ctr">
              <a:buNone/>
            </a:pPr>
            <a:r>
              <a:rPr lang="ru-RU" dirty="0" smtClean="0"/>
              <a:t>1 байт = 8 битов = </a:t>
            </a:r>
            <a:r>
              <a:rPr lang="ru-RU" i="1" dirty="0" smtClean="0"/>
              <a:t>2</a:t>
            </a:r>
            <a:r>
              <a:rPr lang="ru-RU" i="1" baseline="30000" dirty="0" smtClean="0"/>
              <a:t>3 </a:t>
            </a:r>
            <a:r>
              <a:rPr lang="ru-RU" i="1" dirty="0" smtClean="0"/>
              <a:t> </a:t>
            </a:r>
            <a:r>
              <a:rPr lang="ru-RU" dirty="0" smtClean="0"/>
              <a:t>битов.</a:t>
            </a:r>
          </a:p>
          <a:p>
            <a:pPr>
              <a:buNone/>
            </a:pPr>
            <a:r>
              <a:rPr lang="ru-RU" dirty="0" smtClean="0"/>
              <a:t>В информатике система образования кратных единиц измерения несколько отличается от принятых в большинстве наук. </a:t>
            </a:r>
          </a:p>
          <a:p>
            <a:pPr>
              <a:buNone/>
            </a:pPr>
            <a:r>
              <a:rPr lang="ru-RU" dirty="0" smtClean="0"/>
              <a:t>Международная система единиц СИ, в качестве множителей кратных единиц используют коэффициент 10</a:t>
            </a:r>
            <a:r>
              <a:rPr lang="en-US" baseline="30000" dirty="0" smtClean="0"/>
              <a:t>n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14480" y="4929198"/>
          <a:ext cx="6096000" cy="148336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r>
                        <a:rPr lang="en-US" baseline="30000" dirty="0" smtClean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приставка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r>
                        <a:rPr lang="ru-RU" baseline="30000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«кило»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r>
                        <a:rPr lang="ru-RU" baseline="30000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«мега»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r>
                        <a:rPr lang="ru-RU" baseline="30000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гига</a:t>
                      </a:r>
                      <a:r>
                        <a:rPr lang="ru-RU" dirty="0" smtClean="0"/>
                        <a:t>»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/>
              <a:t>Производные единицы количества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25825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компьютере информация кодируется с помощью двоичной знаковой системы, поэтому в кратных единицах измерения количества информации используется коэффициент 2</a:t>
            </a:r>
            <a:r>
              <a:rPr lang="en-US" baseline="30000" dirty="0" smtClean="0"/>
              <a:t>n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71604" y="4429132"/>
          <a:ext cx="6096000" cy="202184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1 килобайт (Кбайт)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2</a:t>
                      </a:r>
                      <a:r>
                        <a:rPr lang="ru-RU" sz="1800" kern="1200" baseline="30000" dirty="0" smtClean="0"/>
                        <a:t>10</a:t>
                      </a:r>
                      <a:r>
                        <a:rPr lang="ru-RU" sz="1800" kern="1200" dirty="0" smtClean="0"/>
                        <a:t> байтов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/>
                        <a:t>1024 байтов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1 мегабайт (Мбайт)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2</a:t>
                      </a:r>
                      <a:r>
                        <a:rPr lang="ru-RU" sz="1800" kern="1200" baseline="30000" dirty="0" smtClean="0"/>
                        <a:t>10</a:t>
                      </a:r>
                      <a:r>
                        <a:rPr lang="ru-RU" sz="1800" kern="1200" dirty="0" smtClean="0"/>
                        <a:t> Кбайт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1024 Кбайт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1 гигабайт (Гбайт)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2</a:t>
                      </a:r>
                      <a:r>
                        <a:rPr lang="ru-RU" sz="1800" kern="1200" baseline="30000" dirty="0" smtClean="0"/>
                        <a:t>10</a:t>
                      </a:r>
                      <a:r>
                        <a:rPr lang="ru-RU" sz="1800" kern="1200" dirty="0" smtClean="0"/>
                        <a:t> Мбайт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1024 Мбайт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Количество возможных событий и количество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0720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Существует формула, которая связывает между собой количество возможных событий N и количество информации I: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N = 2</a:t>
            </a:r>
            <a:r>
              <a:rPr lang="en-US" baseline="30000" dirty="0" smtClean="0">
                <a:solidFill>
                  <a:srgbClr val="FF0000"/>
                </a:solidFill>
              </a:rPr>
              <a:t>I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где, N - </a:t>
            </a:r>
            <a:r>
              <a:rPr lang="ru-RU" dirty="0" smtClean="0"/>
              <a:t>количество возможных информационных сообщений;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</a:t>
            </a:r>
            <a:r>
              <a:rPr lang="ru-RU" dirty="0" smtClean="0"/>
              <a:t> - количество информации, которое несет полученное сообщение.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Например, если мы получили 4 бита информации, то количество возможных событий составляло N = 2</a:t>
            </a:r>
            <a:r>
              <a:rPr lang="ru-RU" baseline="30000" dirty="0" smtClean="0"/>
              <a:t>4</a:t>
            </a:r>
            <a:r>
              <a:rPr lang="ru-RU" dirty="0" smtClean="0"/>
              <a:t> = 16.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616</TotalTime>
  <Words>907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Модульная</vt:lpstr>
      <vt:lpstr> Количество информации как мера уменьшения неопределенности знаний. Алфавитный подход к определению информации </vt:lpstr>
      <vt:lpstr>Уменьшение неопределенности знания</vt:lpstr>
      <vt:lpstr>Уменьшение неопределенности знания</vt:lpstr>
      <vt:lpstr>Слайд 4</vt:lpstr>
      <vt:lpstr>Уменьшение неопределенности знания</vt:lpstr>
      <vt:lpstr>Единицы измерения количества информации</vt:lpstr>
      <vt:lpstr>Производные единицы количества информации</vt:lpstr>
      <vt:lpstr>Производные единицы количества информации</vt:lpstr>
      <vt:lpstr>Количество возможных событий и количество информации</vt:lpstr>
      <vt:lpstr>Алфавитный подход к определению количества информации</vt:lpstr>
      <vt:lpstr>Слайд 11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148</cp:revision>
  <dcterms:created xsi:type="dcterms:W3CDTF">2015-08-30T09:51:53Z</dcterms:created>
  <dcterms:modified xsi:type="dcterms:W3CDTF">2015-10-19T09:38:38Z</dcterms:modified>
</cp:coreProperties>
</file>