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26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61DC4-7525-438E-9C00-258FFA5B6C9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EB25A7-B12F-4AEE-98A4-9D7A19C5737C}">
      <dgm:prSet phldrT="[Текст]"/>
      <dgm:spPr/>
      <dgm:t>
        <a:bodyPr/>
        <a:lstStyle/>
        <a:p>
          <a:r>
            <a:rPr lang="ru-RU" dirty="0" smtClean="0"/>
            <a:t>лазер, создающий когерентное (</a:t>
          </a:r>
          <a:r>
            <a:rPr lang="ru-RU" b="0" i="0" dirty="0" smtClean="0"/>
            <a:t>с постоянной во времени разницей фаз)</a:t>
          </a:r>
          <a:r>
            <a:rPr lang="ru-RU" dirty="0" smtClean="0"/>
            <a:t> излучение;</a:t>
          </a:r>
          <a:endParaRPr lang="ru-RU" dirty="0"/>
        </a:p>
      </dgm:t>
    </dgm:pt>
    <dgm:pt modelId="{5B48C3DB-3038-4EF6-B4C6-8D004EA82DFD}" type="parTrans" cxnId="{927DC1FF-09EE-4C67-A73A-1B03090E12C8}">
      <dgm:prSet/>
      <dgm:spPr/>
      <dgm:t>
        <a:bodyPr/>
        <a:lstStyle/>
        <a:p>
          <a:endParaRPr lang="ru-RU"/>
        </a:p>
      </dgm:t>
    </dgm:pt>
    <dgm:pt modelId="{C1BBEC52-D714-4402-BF98-60A18E64B1A3}" type="sibTrans" cxnId="{927DC1FF-09EE-4C67-A73A-1B03090E12C8}">
      <dgm:prSet/>
      <dgm:spPr/>
      <dgm:t>
        <a:bodyPr/>
        <a:lstStyle/>
        <a:p>
          <a:endParaRPr lang="ru-RU"/>
        </a:p>
      </dgm:t>
    </dgm:pt>
    <dgm:pt modelId="{A7B817F0-12CC-4897-8B03-518D813CD6F3}">
      <dgm:prSet phldrT="[Текст]"/>
      <dgm:spPr/>
      <dgm:t>
        <a:bodyPr/>
        <a:lstStyle/>
        <a:p>
          <a:r>
            <a:rPr lang="ru-RU" dirty="0" smtClean="0"/>
            <a:t>жидкости, образующие пространственные или временные структуры при нагревании;</a:t>
          </a:r>
          <a:endParaRPr lang="ru-RU" dirty="0"/>
        </a:p>
      </dgm:t>
    </dgm:pt>
    <dgm:pt modelId="{BDEC50B6-880D-408E-9A80-7A797FA2BDCF}" type="parTrans" cxnId="{253BF3EF-CA24-4045-BA58-5E2E0667A836}">
      <dgm:prSet/>
      <dgm:spPr/>
      <dgm:t>
        <a:bodyPr/>
        <a:lstStyle/>
        <a:p>
          <a:endParaRPr lang="ru-RU"/>
        </a:p>
      </dgm:t>
    </dgm:pt>
    <dgm:pt modelId="{13D0BF1F-DBB4-4A89-9514-EF0194433E69}" type="sibTrans" cxnId="{253BF3EF-CA24-4045-BA58-5E2E0667A836}">
      <dgm:prSet/>
      <dgm:spPr/>
      <dgm:t>
        <a:bodyPr/>
        <a:lstStyle/>
        <a:p>
          <a:endParaRPr lang="ru-RU"/>
        </a:p>
      </dgm:t>
    </dgm:pt>
    <dgm:pt modelId="{A254596B-B12A-4C1E-8E3F-73A2001287AF}">
      <dgm:prSet phldrT="[Текст]"/>
      <dgm:spPr/>
      <dgm:t>
        <a:bodyPr/>
        <a:lstStyle/>
        <a:p>
          <a:r>
            <a:rPr lang="ru-RU" dirty="0" smtClean="0"/>
            <a:t>химические реакции, в которых наблюдаются периодические пространственные спирали или концентрические волны.</a:t>
          </a:r>
          <a:endParaRPr lang="ru-RU" dirty="0"/>
        </a:p>
      </dgm:t>
    </dgm:pt>
    <dgm:pt modelId="{C1640B20-7518-46DE-940C-49CCFC07A860}" type="parTrans" cxnId="{7266F341-81BC-414E-876A-C2F174DAFBE8}">
      <dgm:prSet/>
      <dgm:spPr/>
      <dgm:t>
        <a:bodyPr/>
        <a:lstStyle/>
        <a:p>
          <a:endParaRPr lang="ru-RU"/>
        </a:p>
      </dgm:t>
    </dgm:pt>
    <dgm:pt modelId="{C4EB7BDB-18DD-40A4-A84C-2FF5428B8A90}" type="sibTrans" cxnId="{7266F341-81BC-414E-876A-C2F174DAFBE8}">
      <dgm:prSet/>
      <dgm:spPr/>
      <dgm:t>
        <a:bodyPr/>
        <a:lstStyle/>
        <a:p>
          <a:endParaRPr lang="ru-RU"/>
        </a:p>
      </dgm:t>
    </dgm:pt>
    <dgm:pt modelId="{80E2DB92-7EC5-495E-8F51-9AA3356D5AA3}" type="pres">
      <dgm:prSet presAssocID="{FF361DC4-7525-438E-9C00-258FFA5B6C9E}" presName="linear" presStyleCnt="0">
        <dgm:presLayoutVars>
          <dgm:animLvl val="lvl"/>
          <dgm:resizeHandles val="exact"/>
        </dgm:presLayoutVars>
      </dgm:prSet>
      <dgm:spPr/>
    </dgm:pt>
    <dgm:pt modelId="{B59CEE18-E377-4012-8D8C-99B9CA3791A6}" type="pres">
      <dgm:prSet presAssocID="{EFEB25A7-B12F-4AEE-98A4-9D7A19C5737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43705-446F-4D42-A8F1-59CEAF26E50E}" type="pres">
      <dgm:prSet presAssocID="{C1BBEC52-D714-4402-BF98-60A18E64B1A3}" presName="spacer" presStyleCnt="0"/>
      <dgm:spPr/>
    </dgm:pt>
    <dgm:pt modelId="{0B0903D0-7E39-4334-87DD-27F31A863314}" type="pres">
      <dgm:prSet presAssocID="{A7B817F0-12CC-4897-8B03-518D813CD6F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3FF90-690C-43B3-BCF1-46DA623B5B69}" type="pres">
      <dgm:prSet presAssocID="{13D0BF1F-DBB4-4A89-9514-EF0194433E69}" presName="spacer" presStyleCnt="0"/>
      <dgm:spPr/>
    </dgm:pt>
    <dgm:pt modelId="{300971D7-82C7-4E3B-BA49-54CBBB442B63}" type="pres">
      <dgm:prSet presAssocID="{A254596B-B12A-4C1E-8E3F-73A2001287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79A34-5136-498A-B633-0FE4BC82F6E4}" type="presOf" srcId="{FF361DC4-7525-438E-9C00-258FFA5B6C9E}" destId="{80E2DB92-7EC5-495E-8F51-9AA3356D5AA3}" srcOrd="0" destOrd="0" presId="urn:microsoft.com/office/officeart/2005/8/layout/vList2"/>
    <dgm:cxn modelId="{1FFE6FB8-A5E6-4F3A-98AE-92308D2B0B91}" type="presOf" srcId="{EFEB25A7-B12F-4AEE-98A4-9D7A19C5737C}" destId="{B59CEE18-E377-4012-8D8C-99B9CA3791A6}" srcOrd="0" destOrd="0" presId="urn:microsoft.com/office/officeart/2005/8/layout/vList2"/>
    <dgm:cxn modelId="{7266F341-81BC-414E-876A-C2F174DAFBE8}" srcId="{FF361DC4-7525-438E-9C00-258FFA5B6C9E}" destId="{A254596B-B12A-4C1E-8E3F-73A2001287AF}" srcOrd="2" destOrd="0" parTransId="{C1640B20-7518-46DE-940C-49CCFC07A860}" sibTransId="{C4EB7BDB-18DD-40A4-A84C-2FF5428B8A90}"/>
    <dgm:cxn modelId="{017267EA-AB10-4625-B80C-18BB10DF194B}" type="presOf" srcId="{A254596B-B12A-4C1E-8E3F-73A2001287AF}" destId="{300971D7-82C7-4E3B-BA49-54CBBB442B63}" srcOrd="0" destOrd="0" presId="urn:microsoft.com/office/officeart/2005/8/layout/vList2"/>
    <dgm:cxn modelId="{927DC1FF-09EE-4C67-A73A-1B03090E12C8}" srcId="{FF361DC4-7525-438E-9C00-258FFA5B6C9E}" destId="{EFEB25A7-B12F-4AEE-98A4-9D7A19C5737C}" srcOrd="0" destOrd="0" parTransId="{5B48C3DB-3038-4EF6-B4C6-8D004EA82DFD}" sibTransId="{C1BBEC52-D714-4402-BF98-60A18E64B1A3}"/>
    <dgm:cxn modelId="{253BF3EF-CA24-4045-BA58-5E2E0667A836}" srcId="{FF361DC4-7525-438E-9C00-258FFA5B6C9E}" destId="{A7B817F0-12CC-4897-8B03-518D813CD6F3}" srcOrd="1" destOrd="0" parTransId="{BDEC50B6-880D-408E-9A80-7A797FA2BDCF}" sibTransId="{13D0BF1F-DBB4-4A89-9514-EF0194433E69}"/>
    <dgm:cxn modelId="{AC7F4A0D-BBF5-44D9-9149-82327DBF4AE7}" type="presOf" srcId="{A7B817F0-12CC-4897-8B03-518D813CD6F3}" destId="{0B0903D0-7E39-4334-87DD-27F31A863314}" srcOrd="0" destOrd="0" presId="urn:microsoft.com/office/officeart/2005/8/layout/vList2"/>
    <dgm:cxn modelId="{949BF6C3-3B73-4A82-A1FC-0F00FDC6D3AB}" type="presParOf" srcId="{80E2DB92-7EC5-495E-8F51-9AA3356D5AA3}" destId="{B59CEE18-E377-4012-8D8C-99B9CA3791A6}" srcOrd="0" destOrd="0" presId="urn:microsoft.com/office/officeart/2005/8/layout/vList2"/>
    <dgm:cxn modelId="{C3162766-2245-4403-91C2-69F0CA64A1D0}" type="presParOf" srcId="{80E2DB92-7EC5-495E-8F51-9AA3356D5AA3}" destId="{38743705-446F-4D42-A8F1-59CEAF26E50E}" srcOrd="1" destOrd="0" presId="urn:microsoft.com/office/officeart/2005/8/layout/vList2"/>
    <dgm:cxn modelId="{B5ABB78C-5904-4C67-9992-3E805BEFCA2F}" type="presParOf" srcId="{80E2DB92-7EC5-495E-8F51-9AA3356D5AA3}" destId="{0B0903D0-7E39-4334-87DD-27F31A863314}" srcOrd="2" destOrd="0" presId="urn:microsoft.com/office/officeart/2005/8/layout/vList2"/>
    <dgm:cxn modelId="{399D6ACB-8A2C-4875-B81E-41107DFBA645}" type="presParOf" srcId="{80E2DB92-7EC5-495E-8F51-9AA3356D5AA3}" destId="{4A83FF90-690C-43B3-BCF1-46DA623B5B69}" srcOrd="3" destOrd="0" presId="urn:microsoft.com/office/officeart/2005/8/layout/vList2"/>
    <dgm:cxn modelId="{AF08F4EC-45D0-4187-AD9C-0C333418BD11}" type="presParOf" srcId="{80E2DB92-7EC5-495E-8F51-9AA3356D5AA3}" destId="{300971D7-82C7-4E3B-BA49-54CBBB442B63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209BD-E89B-4EEF-98BC-5C44C4E3E4E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464D41D-2048-4107-9B26-8BAA243AD3A4}">
      <dgm:prSet phldrT="[Текст]"/>
      <dgm:spPr/>
      <dgm:t>
        <a:bodyPr/>
        <a:lstStyle/>
        <a:p>
          <a:r>
            <a:rPr lang="ru-RU" b="1" dirty="0" smtClean="0"/>
            <a:t>Полезность</a:t>
          </a:r>
          <a:r>
            <a:rPr lang="ru-RU" dirty="0" smtClean="0"/>
            <a:t>;</a:t>
          </a:r>
          <a:endParaRPr lang="ru-RU" dirty="0"/>
        </a:p>
      </dgm:t>
    </dgm:pt>
    <dgm:pt modelId="{6BC5CFD0-65C6-4BCE-840B-2659CB713268}" type="parTrans" cxnId="{BEF94F53-B898-4D0B-B8C5-273C7FF5BDFA}">
      <dgm:prSet/>
      <dgm:spPr/>
      <dgm:t>
        <a:bodyPr/>
        <a:lstStyle/>
        <a:p>
          <a:endParaRPr lang="ru-RU"/>
        </a:p>
      </dgm:t>
    </dgm:pt>
    <dgm:pt modelId="{FC857374-5F17-4E98-9C2E-2F6D37DD30C0}" type="sibTrans" cxnId="{BEF94F53-B898-4D0B-B8C5-273C7FF5BDFA}">
      <dgm:prSet/>
      <dgm:spPr/>
      <dgm:t>
        <a:bodyPr/>
        <a:lstStyle/>
        <a:p>
          <a:endParaRPr lang="ru-RU"/>
        </a:p>
      </dgm:t>
    </dgm:pt>
    <dgm:pt modelId="{1B0CB591-3D12-4AD9-814C-8857B2BA4C31}">
      <dgm:prSet phldrT="[Текст]"/>
      <dgm:spPr/>
      <dgm:t>
        <a:bodyPr/>
        <a:lstStyle/>
        <a:p>
          <a:r>
            <a:rPr lang="ru-RU" b="1" dirty="0" smtClean="0"/>
            <a:t>Достоверность</a:t>
          </a:r>
          <a:r>
            <a:rPr lang="ru-RU" b="0" dirty="0" smtClean="0"/>
            <a:t>;</a:t>
          </a:r>
          <a:endParaRPr lang="ru-RU" b="0" dirty="0"/>
        </a:p>
      </dgm:t>
    </dgm:pt>
    <dgm:pt modelId="{8FEEF34F-8825-41C7-9945-3D3337EB4A61}" type="parTrans" cxnId="{3D5FF216-131C-4738-9319-1785AFA8916E}">
      <dgm:prSet/>
      <dgm:spPr/>
      <dgm:t>
        <a:bodyPr/>
        <a:lstStyle/>
        <a:p>
          <a:endParaRPr lang="ru-RU"/>
        </a:p>
      </dgm:t>
    </dgm:pt>
    <dgm:pt modelId="{E0D1A702-9E1C-4144-912C-8097F75330A7}" type="sibTrans" cxnId="{3D5FF216-131C-4738-9319-1785AFA8916E}">
      <dgm:prSet/>
      <dgm:spPr/>
      <dgm:t>
        <a:bodyPr/>
        <a:lstStyle/>
        <a:p>
          <a:endParaRPr lang="ru-RU"/>
        </a:p>
      </dgm:t>
    </dgm:pt>
    <dgm:pt modelId="{F9DAFB08-83A5-4F23-9282-E6B0EE3A75C8}">
      <dgm:prSet phldrT="[Текст]"/>
      <dgm:spPr/>
      <dgm:t>
        <a:bodyPr/>
        <a:lstStyle/>
        <a:p>
          <a:r>
            <a:rPr lang="ru-RU" b="0" dirty="0" smtClean="0"/>
            <a:t>Актуальность.</a:t>
          </a:r>
          <a:endParaRPr lang="ru-RU" b="0" dirty="0"/>
        </a:p>
      </dgm:t>
    </dgm:pt>
    <dgm:pt modelId="{405128D7-7FC5-4A9E-8E8C-F61CED4B9D9B}" type="parTrans" cxnId="{A00F9465-7662-4577-928A-AAEB251D42F2}">
      <dgm:prSet/>
      <dgm:spPr/>
      <dgm:t>
        <a:bodyPr/>
        <a:lstStyle/>
        <a:p>
          <a:endParaRPr lang="ru-RU"/>
        </a:p>
      </dgm:t>
    </dgm:pt>
    <dgm:pt modelId="{E8CB3DE5-DC6D-466F-AFCB-EEE1F20601EC}" type="sibTrans" cxnId="{A00F9465-7662-4577-928A-AAEB251D42F2}">
      <dgm:prSet/>
      <dgm:spPr/>
      <dgm:t>
        <a:bodyPr/>
        <a:lstStyle/>
        <a:p>
          <a:endParaRPr lang="ru-RU"/>
        </a:p>
      </dgm:t>
    </dgm:pt>
    <dgm:pt modelId="{33EC1CD1-FEAE-4702-A56B-446DE4C98CE0}">
      <dgm:prSet phldrT="[Текст]"/>
      <dgm:spPr/>
      <dgm:t>
        <a:bodyPr/>
        <a:lstStyle/>
        <a:p>
          <a:r>
            <a:rPr lang="ru-RU" dirty="0" smtClean="0"/>
            <a:t>Понятность;</a:t>
          </a:r>
          <a:endParaRPr lang="ru-RU" dirty="0"/>
        </a:p>
      </dgm:t>
    </dgm:pt>
    <dgm:pt modelId="{010462FD-4A20-49F7-932C-57FC31474D40}" type="parTrans" cxnId="{A856A549-D13A-4E7D-913B-3E973BE11127}">
      <dgm:prSet/>
      <dgm:spPr/>
      <dgm:t>
        <a:bodyPr/>
        <a:lstStyle/>
        <a:p>
          <a:endParaRPr lang="ru-RU"/>
        </a:p>
      </dgm:t>
    </dgm:pt>
    <dgm:pt modelId="{A801E3AE-B322-4BF5-8667-F2EE37C1D07C}" type="sibTrans" cxnId="{A856A549-D13A-4E7D-913B-3E973BE11127}">
      <dgm:prSet/>
      <dgm:spPr/>
      <dgm:t>
        <a:bodyPr/>
        <a:lstStyle/>
        <a:p>
          <a:endParaRPr lang="ru-RU"/>
        </a:p>
      </dgm:t>
    </dgm:pt>
    <dgm:pt modelId="{B6EA8B31-9126-4FE0-8443-54377052CC18}">
      <dgm:prSet phldrT="[Текст]"/>
      <dgm:spPr/>
      <dgm:t>
        <a:bodyPr/>
        <a:lstStyle/>
        <a:p>
          <a:r>
            <a:rPr lang="ru-RU" dirty="0" smtClean="0"/>
            <a:t>Полнота;</a:t>
          </a:r>
          <a:endParaRPr lang="ru-RU" dirty="0"/>
        </a:p>
      </dgm:t>
    </dgm:pt>
    <dgm:pt modelId="{ABE4B621-D18F-4BCE-80B6-AEA2C0A3ED34}" type="parTrans" cxnId="{6E7F30B1-72EB-4B4A-99E0-3D21131F22BD}">
      <dgm:prSet/>
      <dgm:spPr/>
      <dgm:t>
        <a:bodyPr/>
        <a:lstStyle/>
        <a:p>
          <a:endParaRPr lang="ru-RU"/>
        </a:p>
      </dgm:t>
    </dgm:pt>
    <dgm:pt modelId="{557C5415-26CE-4191-9A5B-AA17650511AD}" type="sibTrans" cxnId="{6E7F30B1-72EB-4B4A-99E0-3D21131F22BD}">
      <dgm:prSet/>
      <dgm:spPr/>
      <dgm:t>
        <a:bodyPr/>
        <a:lstStyle/>
        <a:p>
          <a:endParaRPr lang="ru-RU"/>
        </a:p>
      </dgm:t>
    </dgm:pt>
    <dgm:pt modelId="{6DF8ED56-508B-4197-96ED-CAE0BFA6D9E1}">
      <dgm:prSet phldrT="[Текст]"/>
      <dgm:spPr/>
      <dgm:t>
        <a:bodyPr/>
        <a:lstStyle/>
        <a:p>
          <a:r>
            <a:rPr lang="ru-RU" dirty="0" smtClean="0"/>
            <a:t>Точность;</a:t>
          </a:r>
          <a:endParaRPr lang="ru-RU" dirty="0"/>
        </a:p>
      </dgm:t>
    </dgm:pt>
    <dgm:pt modelId="{C25ED525-36F2-4763-89F6-43C37E68194A}" type="parTrans" cxnId="{D7053E28-6EEE-46E4-9735-BA5BCE4F2EA7}">
      <dgm:prSet/>
      <dgm:spPr/>
      <dgm:t>
        <a:bodyPr/>
        <a:lstStyle/>
        <a:p>
          <a:endParaRPr lang="ru-RU"/>
        </a:p>
      </dgm:t>
    </dgm:pt>
    <dgm:pt modelId="{A1CD6072-1506-4991-A2B8-90892587854C}" type="sibTrans" cxnId="{D7053E28-6EEE-46E4-9735-BA5BCE4F2EA7}">
      <dgm:prSet/>
      <dgm:spPr/>
      <dgm:t>
        <a:bodyPr/>
        <a:lstStyle/>
        <a:p>
          <a:endParaRPr lang="ru-RU"/>
        </a:p>
      </dgm:t>
    </dgm:pt>
    <dgm:pt modelId="{FE72DA0C-1DFC-4CBA-8588-566BA71C4DAE}" type="pres">
      <dgm:prSet presAssocID="{C7D209BD-E89B-4EEF-98BC-5C44C4E3E4EB}" presName="linear" presStyleCnt="0">
        <dgm:presLayoutVars>
          <dgm:animLvl val="lvl"/>
          <dgm:resizeHandles val="exact"/>
        </dgm:presLayoutVars>
      </dgm:prSet>
      <dgm:spPr/>
    </dgm:pt>
    <dgm:pt modelId="{435679F8-EFA6-43BF-9186-C3F6D5674F8B}" type="pres">
      <dgm:prSet presAssocID="{33EC1CD1-FEAE-4702-A56B-446DE4C98CE0}" presName="parentText" presStyleLbl="node1" presStyleIdx="0" presStyleCnt="6" custLinFactNeighborX="781" custLinFactNeighborY="69514">
        <dgm:presLayoutVars>
          <dgm:chMax val="0"/>
          <dgm:bulletEnabled val="1"/>
        </dgm:presLayoutVars>
      </dgm:prSet>
      <dgm:spPr/>
    </dgm:pt>
    <dgm:pt modelId="{536D18CB-B920-4F11-BC9A-E7C2FD5DCA85}" type="pres">
      <dgm:prSet presAssocID="{A801E3AE-B322-4BF5-8667-F2EE37C1D07C}" presName="spacer" presStyleCnt="0"/>
      <dgm:spPr/>
    </dgm:pt>
    <dgm:pt modelId="{48F7FDF7-5BA0-4C42-BA57-FE474B3452BD}" type="pres">
      <dgm:prSet presAssocID="{B6EA8B31-9126-4FE0-8443-54377052CC1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809A186-41BA-46EF-8986-CE9085E1DFCF}" type="pres">
      <dgm:prSet presAssocID="{557C5415-26CE-4191-9A5B-AA17650511AD}" presName="spacer" presStyleCnt="0"/>
      <dgm:spPr/>
    </dgm:pt>
    <dgm:pt modelId="{96665AA6-F6E7-4F34-9C7A-BEC4681E87D3}" type="pres">
      <dgm:prSet presAssocID="{6DF8ED56-508B-4197-96ED-CAE0BFA6D9E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96D8951-DD81-4F23-BA31-D02176573554}" type="pres">
      <dgm:prSet presAssocID="{A1CD6072-1506-4991-A2B8-90892587854C}" presName="spacer" presStyleCnt="0"/>
      <dgm:spPr/>
    </dgm:pt>
    <dgm:pt modelId="{107FD72C-00C6-4073-9946-6DE59FB643F2}" type="pres">
      <dgm:prSet presAssocID="{A464D41D-2048-4107-9B26-8BAA243AD3A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65059-6DE4-45D7-9071-807DE1AA3808}" type="pres">
      <dgm:prSet presAssocID="{FC857374-5F17-4E98-9C2E-2F6D37DD30C0}" presName="spacer" presStyleCnt="0"/>
      <dgm:spPr/>
    </dgm:pt>
    <dgm:pt modelId="{40F89A9E-E195-4234-8D66-990F0AC2F5BA}" type="pres">
      <dgm:prSet presAssocID="{1B0CB591-3D12-4AD9-814C-8857B2BA4C31}" presName="parentText" presStyleLbl="node1" presStyleIdx="4" presStyleCnt="6" custLinFactNeighborX="781" custLinFactNeighborY="-5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B583C-01D0-453B-AC7B-B6E3E823C998}" type="pres">
      <dgm:prSet presAssocID="{E0D1A702-9E1C-4144-912C-8097F75330A7}" presName="spacer" presStyleCnt="0"/>
      <dgm:spPr/>
    </dgm:pt>
    <dgm:pt modelId="{F68729A0-CF41-4C99-BEC3-6BB37412245F}" type="pres">
      <dgm:prSet presAssocID="{F9DAFB08-83A5-4F23-9282-E6B0EE3A75C8}" presName="parentText" presStyleLbl="node1" presStyleIdx="5" presStyleCnt="6" custLinFactNeighborX="-391" custLinFactNeighborY="-393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1C5C6-07AA-408A-A1EC-5C819201EA17}" type="presOf" srcId="{F9DAFB08-83A5-4F23-9282-E6B0EE3A75C8}" destId="{F68729A0-CF41-4C99-BEC3-6BB37412245F}" srcOrd="0" destOrd="0" presId="urn:microsoft.com/office/officeart/2005/8/layout/vList2"/>
    <dgm:cxn modelId="{D7053E28-6EEE-46E4-9735-BA5BCE4F2EA7}" srcId="{C7D209BD-E89B-4EEF-98BC-5C44C4E3E4EB}" destId="{6DF8ED56-508B-4197-96ED-CAE0BFA6D9E1}" srcOrd="2" destOrd="0" parTransId="{C25ED525-36F2-4763-89F6-43C37E68194A}" sibTransId="{A1CD6072-1506-4991-A2B8-90892587854C}"/>
    <dgm:cxn modelId="{B1E23E9F-1FB5-4F49-9F97-718AB8F7FADD}" type="presOf" srcId="{C7D209BD-E89B-4EEF-98BC-5C44C4E3E4EB}" destId="{FE72DA0C-1DFC-4CBA-8588-566BA71C4DAE}" srcOrd="0" destOrd="0" presId="urn:microsoft.com/office/officeart/2005/8/layout/vList2"/>
    <dgm:cxn modelId="{3D5FF216-131C-4738-9319-1785AFA8916E}" srcId="{C7D209BD-E89B-4EEF-98BC-5C44C4E3E4EB}" destId="{1B0CB591-3D12-4AD9-814C-8857B2BA4C31}" srcOrd="4" destOrd="0" parTransId="{8FEEF34F-8825-41C7-9945-3D3337EB4A61}" sibTransId="{E0D1A702-9E1C-4144-912C-8097F75330A7}"/>
    <dgm:cxn modelId="{88513F12-56C9-47E7-A6A9-EAB999BF46B0}" type="presOf" srcId="{A464D41D-2048-4107-9B26-8BAA243AD3A4}" destId="{107FD72C-00C6-4073-9946-6DE59FB643F2}" srcOrd="0" destOrd="0" presId="urn:microsoft.com/office/officeart/2005/8/layout/vList2"/>
    <dgm:cxn modelId="{35AD84BD-36D7-4004-A46E-22F01172700C}" type="presOf" srcId="{6DF8ED56-508B-4197-96ED-CAE0BFA6D9E1}" destId="{96665AA6-F6E7-4F34-9C7A-BEC4681E87D3}" srcOrd="0" destOrd="0" presId="urn:microsoft.com/office/officeart/2005/8/layout/vList2"/>
    <dgm:cxn modelId="{BEF94F53-B898-4D0B-B8C5-273C7FF5BDFA}" srcId="{C7D209BD-E89B-4EEF-98BC-5C44C4E3E4EB}" destId="{A464D41D-2048-4107-9B26-8BAA243AD3A4}" srcOrd="3" destOrd="0" parTransId="{6BC5CFD0-65C6-4BCE-840B-2659CB713268}" sibTransId="{FC857374-5F17-4E98-9C2E-2F6D37DD30C0}"/>
    <dgm:cxn modelId="{85AEE0FC-620C-4D18-A88B-DF1C07A70B82}" type="presOf" srcId="{B6EA8B31-9126-4FE0-8443-54377052CC18}" destId="{48F7FDF7-5BA0-4C42-BA57-FE474B3452BD}" srcOrd="0" destOrd="0" presId="urn:microsoft.com/office/officeart/2005/8/layout/vList2"/>
    <dgm:cxn modelId="{A00F9465-7662-4577-928A-AAEB251D42F2}" srcId="{C7D209BD-E89B-4EEF-98BC-5C44C4E3E4EB}" destId="{F9DAFB08-83A5-4F23-9282-E6B0EE3A75C8}" srcOrd="5" destOrd="0" parTransId="{405128D7-7FC5-4A9E-8E8C-F61CED4B9D9B}" sibTransId="{E8CB3DE5-DC6D-466F-AFCB-EEE1F20601EC}"/>
    <dgm:cxn modelId="{A856A549-D13A-4E7D-913B-3E973BE11127}" srcId="{C7D209BD-E89B-4EEF-98BC-5C44C4E3E4EB}" destId="{33EC1CD1-FEAE-4702-A56B-446DE4C98CE0}" srcOrd="0" destOrd="0" parTransId="{010462FD-4A20-49F7-932C-57FC31474D40}" sibTransId="{A801E3AE-B322-4BF5-8667-F2EE37C1D07C}"/>
    <dgm:cxn modelId="{F0215051-0CFA-4C21-8F4B-078A4CDDABCC}" type="presOf" srcId="{33EC1CD1-FEAE-4702-A56B-446DE4C98CE0}" destId="{435679F8-EFA6-43BF-9186-C3F6D5674F8B}" srcOrd="0" destOrd="0" presId="urn:microsoft.com/office/officeart/2005/8/layout/vList2"/>
    <dgm:cxn modelId="{DE968393-30DA-4065-88FE-712E0F045A1D}" type="presOf" srcId="{1B0CB591-3D12-4AD9-814C-8857B2BA4C31}" destId="{40F89A9E-E195-4234-8D66-990F0AC2F5BA}" srcOrd="0" destOrd="0" presId="urn:microsoft.com/office/officeart/2005/8/layout/vList2"/>
    <dgm:cxn modelId="{6E7F30B1-72EB-4B4A-99E0-3D21131F22BD}" srcId="{C7D209BD-E89B-4EEF-98BC-5C44C4E3E4EB}" destId="{B6EA8B31-9126-4FE0-8443-54377052CC18}" srcOrd="1" destOrd="0" parTransId="{ABE4B621-D18F-4BCE-80B6-AEA2C0A3ED34}" sibTransId="{557C5415-26CE-4191-9A5B-AA17650511AD}"/>
    <dgm:cxn modelId="{BA13DC55-DD6D-4916-B9BF-B56CB0B88D54}" type="presParOf" srcId="{FE72DA0C-1DFC-4CBA-8588-566BA71C4DAE}" destId="{435679F8-EFA6-43BF-9186-C3F6D5674F8B}" srcOrd="0" destOrd="0" presId="urn:microsoft.com/office/officeart/2005/8/layout/vList2"/>
    <dgm:cxn modelId="{C44D3E5C-F771-47AC-B98D-79E9D96BC7F1}" type="presParOf" srcId="{FE72DA0C-1DFC-4CBA-8588-566BA71C4DAE}" destId="{536D18CB-B920-4F11-BC9A-E7C2FD5DCA85}" srcOrd="1" destOrd="0" presId="urn:microsoft.com/office/officeart/2005/8/layout/vList2"/>
    <dgm:cxn modelId="{829FFFA9-5E06-4D53-A07D-B1A69F437509}" type="presParOf" srcId="{FE72DA0C-1DFC-4CBA-8588-566BA71C4DAE}" destId="{48F7FDF7-5BA0-4C42-BA57-FE474B3452BD}" srcOrd="2" destOrd="0" presId="urn:microsoft.com/office/officeart/2005/8/layout/vList2"/>
    <dgm:cxn modelId="{512BF103-5B0B-41FF-969D-3B4B6A1025F0}" type="presParOf" srcId="{FE72DA0C-1DFC-4CBA-8588-566BA71C4DAE}" destId="{F809A186-41BA-46EF-8986-CE9085E1DFCF}" srcOrd="3" destOrd="0" presId="urn:microsoft.com/office/officeart/2005/8/layout/vList2"/>
    <dgm:cxn modelId="{CAE3D0B9-55AE-40A7-9FE6-A7C2E5EE3E76}" type="presParOf" srcId="{FE72DA0C-1DFC-4CBA-8588-566BA71C4DAE}" destId="{96665AA6-F6E7-4F34-9C7A-BEC4681E87D3}" srcOrd="4" destOrd="0" presId="urn:microsoft.com/office/officeart/2005/8/layout/vList2"/>
    <dgm:cxn modelId="{7DBC0454-95FC-4C3F-BAF6-4A9AAED95AB2}" type="presParOf" srcId="{FE72DA0C-1DFC-4CBA-8588-566BA71C4DAE}" destId="{196D8951-DD81-4F23-BA31-D02176573554}" srcOrd="5" destOrd="0" presId="urn:microsoft.com/office/officeart/2005/8/layout/vList2"/>
    <dgm:cxn modelId="{88A062E6-7E32-4C9A-AFCC-82AD2C934945}" type="presParOf" srcId="{FE72DA0C-1DFC-4CBA-8588-566BA71C4DAE}" destId="{107FD72C-00C6-4073-9946-6DE59FB643F2}" srcOrd="6" destOrd="0" presId="urn:microsoft.com/office/officeart/2005/8/layout/vList2"/>
    <dgm:cxn modelId="{0D0D135C-4C54-465D-B658-1FB9B57D83EA}" type="presParOf" srcId="{FE72DA0C-1DFC-4CBA-8588-566BA71C4DAE}" destId="{0BB65059-6DE4-45D7-9071-807DE1AA3808}" srcOrd="7" destOrd="0" presId="urn:microsoft.com/office/officeart/2005/8/layout/vList2"/>
    <dgm:cxn modelId="{7D9214B0-D2A8-4818-A0F1-1CD268B35E65}" type="presParOf" srcId="{FE72DA0C-1DFC-4CBA-8588-566BA71C4DAE}" destId="{40F89A9E-E195-4234-8D66-990F0AC2F5BA}" srcOrd="8" destOrd="0" presId="urn:microsoft.com/office/officeart/2005/8/layout/vList2"/>
    <dgm:cxn modelId="{CCA60ABE-AFAC-4585-BE25-8ADDFCD2FEAE}" type="presParOf" srcId="{FE72DA0C-1DFC-4CBA-8588-566BA71C4DAE}" destId="{2E7B583C-01D0-453B-AC7B-B6E3E823C998}" srcOrd="9" destOrd="0" presId="urn:microsoft.com/office/officeart/2005/8/layout/vList2"/>
    <dgm:cxn modelId="{69140BAB-AACE-4D64-B655-CC17E4AA6D5C}" type="presParOf" srcId="{FE72DA0C-1DFC-4CBA-8588-566BA71C4DAE}" destId="{F68729A0-CF41-4C99-BEC3-6BB37412245F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8077200" cy="25288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Понятие Информация в науках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в микро- и </a:t>
            </a:r>
            <a:r>
              <a:rPr lang="ru-RU" dirty="0" err="1" smtClean="0"/>
              <a:t>мегамире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5191"/>
            <a:ext cx="8929718" cy="48685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конце XIX века в</a:t>
            </a:r>
            <a:r>
              <a:rPr lang="ru-RU" b="1" dirty="0" smtClean="0"/>
              <a:t> </a:t>
            </a:r>
            <a:r>
              <a:rPr lang="ru-RU" dirty="0" smtClean="0"/>
              <a:t>классической физике рассматривали нашу Вселенную как замкнутую систему и предсказывали, что ее ждет «тепловая смерть», когда молекулы и атомы равномерно распределятся в пространстве и какие-либо изменения и развитие прекратятся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Однако современная наука установила, что некоторые законы классической физики, справедливые для макротел, нельзя применять для микро- и </a:t>
            </a:r>
            <a:r>
              <a:rPr lang="ru-RU" dirty="0" err="1" smtClean="0"/>
              <a:t>мегамира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в микро- и </a:t>
            </a:r>
            <a:r>
              <a:rPr lang="ru-RU" dirty="0" err="1" smtClean="0"/>
              <a:t>мегамире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7"/>
            <a:ext cx="9001156" cy="4972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Согласно теории Большого взрыва, Вселенная образовалась около 15 миллиардов лет назад в результате взрыва «</a:t>
            </a:r>
            <a:r>
              <a:rPr lang="ru-RU" dirty="0" err="1" smtClean="0"/>
              <a:t>первоматерии</a:t>
            </a:r>
            <a:r>
              <a:rPr lang="ru-RU" dirty="0" smtClean="0"/>
              <a:t>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следующий миллион лет основные события развивались в микромире. Из разлетающихся во все стороны элементарных частиц образовывались атомы, то есть из хаоса возникали системы с более сложной структурой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err="1" smtClean="0"/>
              <a:t>мегамире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течение последующих миллиардов лет под действием сил гравитационного притяжения из хаоса гигантских облаков пыли и газа формировались сложные структуры — галактики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5588033f339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94269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Переход от хаоса к порядку в микромире</a:t>
            </a:r>
            <a:endParaRPr lang="ru-RU" dirty="0"/>
          </a:p>
        </p:txBody>
      </p:sp>
      <p:pic>
        <p:nvPicPr>
          <p:cNvPr id="21506" name="Picture 2" descr="cha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643182"/>
            <a:ext cx="433312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в микро- и </a:t>
            </a:r>
            <a:r>
              <a:rPr lang="ru-RU" dirty="0" err="1" smtClean="0"/>
              <a:t>мегамире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в микро- и </a:t>
            </a:r>
            <a:r>
              <a:rPr lang="ru-RU" dirty="0" err="1" smtClean="0"/>
              <a:t>мегамире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3"/>
            <a:ext cx="8715436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Солнечная </a:t>
            </a:r>
            <a:r>
              <a:rPr lang="ru-RU" dirty="0" err="1" smtClean="0"/>
              <a:t>системаобразовалась</a:t>
            </a:r>
            <a:r>
              <a:rPr lang="ru-RU" dirty="0" smtClean="0"/>
              <a:t> </a:t>
            </a:r>
            <a:r>
              <a:rPr lang="ru-RU" dirty="0" smtClean="0"/>
              <a:t>около 5 миллиардов лет назад и вместе с сотнями миллионов других звезд образует </a:t>
            </a:r>
            <a:r>
              <a:rPr lang="ru-RU" dirty="0" smtClean="0"/>
              <a:t>галактику </a:t>
            </a:r>
            <a:r>
              <a:rPr lang="ru-RU" dirty="0" smtClean="0"/>
              <a:t>Млечный Путь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поверхности планет стали происходить химические реакции, в результате которых из атомов образовывались более сложные системы — молекулы веществ. В том числе молекула воды, которая состоит из двух атомов водорода и одного атома кислорода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Содной</a:t>
            </a:r>
            <a:r>
              <a:rPr lang="ru-RU" dirty="0" smtClean="0"/>
              <a:t> </a:t>
            </a:r>
            <a:r>
              <a:rPr lang="ru-RU" dirty="0" smtClean="0"/>
              <a:t>стороны, в неживой природе в замкнутых системах идут процессы в направлении от порядка к хаосу (в них информация уменьшается). С другой стороны, в открытых системах может происходить усложнение структуры и, следовательно, информация, являющаяся мерой упорядоченности элементов системы, возрастает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Макромир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5"/>
            <a:ext cx="8786874" cy="1571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Мы живем в </a:t>
            </a:r>
            <a:r>
              <a:rPr lang="ru-RU" b="1" dirty="0" smtClean="0"/>
              <a:t>макромире, </a:t>
            </a:r>
            <a:r>
              <a:rPr lang="ru-RU" dirty="0" smtClean="0"/>
              <a:t>т. е. в мире, который состоит из объектов, по своим размерам сравнимых с человеком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2000232" y="2857496"/>
          <a:ext cx="4714908" cy="3888584"/>
        </p:xfrm>
        <a:graphic>
          <a:graphicData uri="http://schemas.openxmlformats.org/presentationml/2006/ole">
            <p:oleObj spid="_x0000_s22529" name="Точечный рисунок" r:id="rId3" imgW="5630061" imgH="4638095" progId="Paint.Picture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5"/>
            <a:ext cx="8929718" cy="228601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Макрообъекты состоят из молекул и атомов, которые, в свою очередь, состоят из элементарных частиц, размеры которых чрезвычайно малы. Этот мир называется </a:t>
            </a:r>
            <a:r>
              <a:rPr lang="ru-RU" b="1" dirty="0" smtClean="0"/>
              <a:t>микромиром.</a:t>
            </a:r>
            <a:endParaRPr lang="ru-RU" dirty="0"/>
          </a:p>
        </p:txBody>
      </p:sp>
      <p:pic>
        <p:nvPicPr>
          <p:cNvPr id="29698" name="Рисунок 1" descr="0003-007-Stroenie-molekuly-v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643314"/>
            <a:ext cx="5214974" cy="29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Мегамир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5"/>
            <a:ext cx="9001156" cy="27146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Мы живем на планете Земля, которая входит в солнечную систему, Солнце вместе с сотнями миллионов других звезд образует нашу галактику Млечный Путь, а миллиарды галактик образуют Вселенную. Все эти объекты имеют громадные размеры и образуют </a:t>
            </a:r>
            <a:r>
              <a:rPr lang="ru-RU" dirty="0" err="1" smtClean="0"/>
              <a:t>мегамир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000504"/>
            <a:ext cx="4000528" cy="266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в </a:t>
            </a:r>
            <a:r>
              <a:rPr lang="ru-RU" dirty="0" smtClean="0"/>
              <a:t>биологии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Процесс увеличения информации характерен для открытых, обменивающихся веществом и энергией с окружающей средой, саморазвивающихся систем живой </a:t>
            </a:r>
            <a:r>
              <a:rPr lang="ru-RU" i="1" dirty="0" smtClean="0"/>
              <a:t>природы:</a:t>
            </a:r>
          </a:p>
          <a:p>
            <a:pPr>
              <a:buNone/>
            </a:pPr>
            <a:r>
              <a:rPr lang="ru-RU" dirty="0" smtClean="0"/>
              <a:t>белковых молекул;</a:t>
            </a:r>
          </a:p>
          <a:p>
            <a:pPr>
              <a:buNone/>
            </a:pPr>
            <a:r>
              <a:rPr lang="ru-RU" dirty="0" smtClean="0"/>
              <a:t>организмов;</a:t>
            </a:r>
          </a:p>
          <a:p>
            <a:pPr>
              <a:buNone/>
            </a:pPr>
            <a:r>
              <a:rPr lang="ru-RU" dirty="0" smtClean="0"/>
              <a:t>популяций животных.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сигналы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75191"/>
            <a:ext cx="8643998" cy="462560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биологии, которая изучает живую природу, понятие «информация» связывается с целесообразным поведением живых организмов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Такое поведение строится на основе получения и использования организмом информации об окружающей среде в форме </a:t>
            </a:r>
            <a:r>
              <a:rPr lang="ru-RU" dirty="0" smtClean="0">
                <a:solidFill>
                  <a:srgbClr val="FF0000"/>
                </a:solidFill>
              </a:rPr>
              <a:t>информационных сигналов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01080" cy="521494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Защита итоговых проектов по теме</a:t>
            </a:r>
            <a:r>
              <a:rPr lang="ru-RU" dirty="0" smtClean="0"/>
              <a:t>: «Аппаратные и программные средства ИКТ»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Разработать </a:t>
            </a:r>
            <a:r>
              <a:rPr lang="ru-RU" dirty="0" smtClean="0"/>
              <a:t>кроссворд </a:t>
            </a:r>
            <a:r>
              <a:rPr lang="ru-RU" dirty="0" smtClean="0"/>
              <a:t>в </a:t>
            </a:r>
            <a:r>
              <a:rPr lang="ru-RU" dirty="0" smtClean="0"/>
              <a:t>программе </a:t>
            </a:r>
            <a:r>
              <a:rPr lang="en-US" dirty="0" smtClean="0"/>
              <a:t>MS </a:t>
            </a:r>
            <a:r>
              <a:rPr lang="en-US" dirty="0" smtClean="0"/>
              <a:t>Word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1 странице разместить сам кроссворд,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2 странице вопросы,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3 ответы.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Кроссворд </a:t>
            </a:r>
            <a:r>
              <a:rPr lang="ru-RU" dirty="0" smtClean="0"/>
              <a:t>должен быть подписан и аккуратно оформлен.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сигналы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Примеры:</a:t>
            </a:r>
          </a:p>
          <a:p>
            <a:pPr>
              <a:buNone/>
            </a:pPr>
            <a:r>
              <a:rPr lang="ru-RU" dirty="0" smtClean="0"/>
              <a:t>Простейшие </a:t>
            </a:r>
            <a:r>
              <a:rPr lang="ru-RU" dirty="0" smtClean="0"/>
              <a:t>могут </a:t>
            </a:r>
            <a:r>
              <a:rPr lang="ru-RU" dirty="0" smtClean="0"/>
              <a:t>получать информацию лишь о химическом составе и температуре окружающей </a:t>
            </a:r>
            <a:r>
              <a:rPr lang="ru-RU" dirty="0" smtClean="0"/>
              <a:t>среды;</a:t>
            </a:r>
          </a:p>
          <a:p>
            <a:pPr>
              <a:buNone/>
            </a:pPr>
            <a:r>
              <a:rPr lang="ru-RU" dirty="0" smtClean="0"/>
              <a:t>Человек воспринимает информацию об окружающем мире с помощью органов чувств (зрения, слуха, обоняния, осязания и вкуса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сигналы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Чувствительные нервные окончания органов чувств (рецепторы) воспринимают </a:t>
            </a:r>
            <a:r>
              <a:rPr lang="ru-RU" dirty="0" smtClean="0"/>
              <a:t>воздействие </a:t>
            </a:r>
            <a:r>
              <a:rPr lang="ru-RU" dirty="0" smtClean="0"/>
              <a:t>и передают его нейронам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нервной системе происходит кодирование и передача информации с </a:t>
            </a:r>
            <a:r>
              <a:rPr lang="ru-RU" i="1" dirty="0" smtClean="0"/>
              <a:t>помощью двух состояний нейрона: нет импульса</a:t>
            </a:r>
            <a:r>
              <a:rPr lang="ru-RU" dirty="0" smtClean="0"/>
              <a:t>, есть импульс.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Генетическая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1"/>
            <a:ext cx="8643998" cy="47577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Генетическая </a:t>
            </a:r>
            <a:r>
              <a:rPr lang="ru-RU" dirty="0" smtClean="0"/>
              <a:t>информация передается по наследству и хранится во всех клетках живых организмов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Гены представляют собой сложные молекулярные структуры, </a:t>
            </a:r>
            <a:r>
              <a:rPr lang="ru-RU" i="1" dirty="0" smtClean="0"/>
              <a:t>содержащие </a:t>
            </a:r>
            <a:r>
              <a:rPr lang="ru-RU" dirty="0" smtClean="0"/>
              <a:t>информацию о строении живых организмов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Хранится генетическая информация в клетках организмов в структуре молекул ДНК (дезоксирибонуклеиновой кислоты).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Генетическая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6"/>
            <a:ext cx="9001156" cy="18573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Молекула </a:t>
            </a:r>
            <a:r>
              <a:rPr lang="ru-RU" dirty="0" smtClean="0"/>
              <a:t>ДНК </a:t>
            </a:r>
            <a:r>
              <a:rPr lang="ru-RU" dirty="0" smtClean="0"/>
              <a:t>состоит из двух скрученных друг с другом в спираль цепей, построенных из четырех нуклеотидов: A, G, Т и С, которые образуют генетический </a:t>
            </a:r>
            <a:r>
              <a:rPr lang="ru-RU" dirty="0" smtClean="0"/>
              <a:t>код и могут </a:t>
            </a:r>
            <a:r>
              <a:rPr lang="ru-RU" dirty="0" smtClean="0"/>
              <a:t>рассматриваться как </a:t>
            </a:r>
            <a:r>
              <a:rPr lang="ru-RU" b="1" dirty="0" smtClean="0"/>
              <a:t>знаки биологических алфавитов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928794" y="1285860"/>
          <a:ext cx="4857784" cy="3625989"/>
        </p:xfrm>
        <a:graphic>
          <a:graphicData uri="http://schemas.openxmlformats.org/presentationml/2006/ole">
            <p:oleObj spid="_x0000_s31745" name="Точечный рисунок" r:id="rId3" imgW="7238095" imgH="539047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в общественных </a:t>
            </a:r>
            <a:r>
              <a:rPr lang="ru-RU" dirty="0" smtClean="0"/>
              <a:t>науках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Человек — существо социальное, для общения с другими людьми он должен обмениваться с ними информацией, причем обмен информацией всегда производится на определенном языке: русском, английском и т. д.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Свойства информации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571736" y="1571612"/>
          <a:ext cx="392909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Человек получает </a:t>
            </a:r>
            <a:r>
              <a:rPr lang="ru-RU" dirty="0" smtClean="0"/>
              <a:t>информацию из окружающего мира с помощью органов чувств, анализирует ее и выявляет существенные закономерности с помощью мышления, хранит полученную информацию в памяти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Процесс систематического научного познания окружающего мира приводит к накоплению информации в форме </a:t>
            </a:r>
            <a:r>
              <a:rPr lang="ru-RU" dirty="0" smtClean="0">
                <a:solidFill>
                  <a:srgbClr val="FF0000"/>
                </a:solidFill>
              </a:rPr>
              <a:t>знаний.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93942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Процесс познания</a:t>
            </a: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428728" y="2214554"/>
          <a:ext cx="5500726" cy="3078388"/>
        </p:xfrm>
        <a:graphic>
          <a:graphicData uri="http://schemas.openxmlformats.org/presentationml/2006/ole">
            <p:oleObj spid="_x0000_s37889" name="Точечный рисунок" r:id="rId3" imgW="7516274" imgH="4200000" progId="Paint.Picture">
              <p:embed/>
            </p:oleObj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5143512"/>
            <a:ext cx="8929718" cy="1500198"/>
          </a:xfrm>
          <a:prstGeom prst="rect">
            <a:avLst/>
          </a:prstGeom>
        </p:spPr>
        <p:txBody>
          <a:bodyPr vert="horz" lIns="54864" tIns="91440" rtlCol="0">
            <a:normAutofit fontScale="850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</a:pPr>
            <a:r>
              <a:rPr lang="ru-RU" sz="3200" dirty="0" smtClean="0"/>
              <a:t>Если </a:t>
            </a:r>
            <a:r>
              <a:rPr lang="ru-RU" sz="3200" dirty="0" smtClean="0"/>
              <a:t>некоторое сообщение приводит к уменьшению неопределенности нашего знания, то можно говорить, что такое сообщение содержит информацию</a:t>
            </a:r>
            <a:r>
              <a:rPr lang="ru-RU" sz="3200" dirty="0" smtClean="0"/>
              <a:t>.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в </a:t>
            </a:r>
            <a:r>
              <a:rPr lang="ru-RU" dirty="0" smtClean="0"/>
              <a:t>кибернетике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В кибернетике (науке об управлении) понятие «информация» используется для описания процессов управления в сложных системах (живых организмах или технических устройствах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Нормальное </a:t>
            </a:r>
            <a:r>
              <a:rPr lang="ru-RU" dirty="0" smtClean="0"/>
              <a:t>функционирование технического устройства связано с процессами управления, благодаря которым поддерживаются в необходимых пределах значения его параметров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Процессы управления включают в себя получение, хранение, преобразование и передачу информации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в кибернетике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любом процессе управления всегда происходит взаимодействие двух объектов — управляющего и управляемого, которые соединены каналами прямой и обратной связи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По каналу прямой связи передаются управляющие сигналы, а по каналу обратной связи — информация о состоянии управляемого объекта.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Понятие «информация» в науках о неживой </a:t>
            </a:r>
            <a:r>
              <a:rPr lang="ru-RU" sz="3200" i="1" dirty="0" smtClean="0"/>
              <a:t>и живой </a:t>
            </a:r>
            <a:r>
              <a:rPr lang="ru-RU" sz="3200" dirty="0" smtClean="0"/>
              <a:t>природе, обществе </a:t>
            </a:r>
            <a:r>
              <a:rPr lang="ru-RU" sz="3200" i="1" dirty="0" smtClean="0"/>
              <a:t>и </a:t>
            </a:r>
            <a:r>
              <a:rPr lang="ru-RU" sz="3200" i="1" dirty="0" smtClean="0"/>
              <a:t>технике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5191"/>
            <a:ext cx="8715436" cy="493995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«Информация</a:t>
            </a:r>
            <a:r>
              <a:rPr lang="ru-RU" dirty="0" smtClean="0"/>
              <a:t>» </a:t>
            </a:r>
            <a:r>
              <a:rPr lang="ru-RU" dirty="0" smtClean="0"/>
              <a:t>от </a:t>
            </a:r>
            <a:r>
              <a:rPr lang="ru-RU" dirty="0" smtClean="0"/>
              <a:t>латинского слова «</a:t>
            </a:r>
            <a:r>
              <a:rPr lang="ru-RU" dirty="0" err="1" smtClean="0"/>
              <a:t>informatio</a:t>
            </a:r>
            <a:r>
              <a:rPr lang="ru-RU" dirty="0" smtClean="0"/>
              <a:t>», что в переводе означает сведение, разъяснение, ознакомление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Понятие «информация» является базовым в курсе информатики, невозможно дать его определение через другие, более «простые» </a:t>
            </a:r>
            <a:r>
              <a:rPr lang="ru-RU" dirty="0" smtClean="0"/>
              <a:t>понятия.</a:t>
            </a:r>
          </a:p>
          <a:p>
            <a:pPr>
              <a:buNone/>
            </a:pPr>
            <a:r>
              <a:rPr lang="ru-RU" dirty="0" smtClean="0"/>
              <a:t>Понятие «информация» используется в различных </a:t>
            </a:r>
            <a:r>
              <a:rPr lang="ru-RU" dirty="0" smtClean="0"/>
              <a:t>науках, </a:t>
            </a:r>
            <a:r>
              <a:rPr lang="ru-RU" dirty="0" smtClean="0"/>
              <a:t>при этом в каждой науке понятие «информация» связано с различными системами понятий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Разомкнутые системы управления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6539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Если в процессе управления не учитывается состояние управляемого объекта и обеспечивается управление только по прямому каналу (от управляющего объекта к управляемому), то такие системы управления называются разомкнутыми.</a:t>
            </a:r>
            <a:endParaRPr lang="ru-RU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428596" y="4857760"/>
          <a:ext cx="8239183" cy="1143008"/>
        </p:xfrm>
        <a:graphic>
          <a:graphicData uri="http://schemas.openxmlformats.org/presentationml/2006/ole">
            <p:oleObj spid="_x0000_s41985" name="Точечный рисунок" r:id="rId3" imgW="3847619" imgH="533474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Разомкнутые системы управления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Пример:</a:t>
            </a:r>
          </a:p>
          <a:p>
            <a:pPr>
              <a:buNone/>
            </a:pPr>
            <a:r>
              <a:rPr lang="ru-RU" i="1" dirty="0" smtClean="0"/>
              <a:t>процесс записи </a:t>
            </a:r>
            <a:r>
              <a:rPr lang="ru-RU" dirty="0" smtClean="0"/>
              <a:t>информации на гибкий диск, в котором управляющий объект </a:t>
            </a:r>
            <a:r>
              <a:rPr lang="ru-RU" i="1" dirty="0" smtClean="0"/>
              <a:t>Контроллер дисковода </a:t>
            </a:r>
            <a:r>
              <a:rPr lang="ru-RU" dirty="0" smtClean="0"/>
              <a:t>изменяет состояние управляемого объекта </a:t>
            </a:r>
            <a:r>
              <a:rPr lang="ru-RU" i="1" dirty="0" smtClean="0"/>
              <a:t>Магнитной головки</a:t>
            </a:r>
            <a:r>
              <a:rPr lang="ru-RU" i="1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Замкнутые системы управления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5191"/>
            <a:ext cx="8715436" cy="24396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</a:t>
            </a:r>
            <a:r>
              <a:rPr lang="ru-RU" b="1" dirty="0" smtClean="0"/>
              <a:t> </a:t>
            </a:r>
            <a:r>
              <a:rPr lang="ru-RU" dirty="0" smtClean="0"/>
              <a:t>замкнутых системах управления управляющий </a:t>
            </a:r>
            <a:r>
              <a:rPr lang="ru-RU" i="1" dirty="0" smtClean="0"/>
              <a:t>объект по прямому </a:t>
            </a:r>
            <a:r>
              <a:rPr lang="ru-RU" dirty="0" smtClean="0"/>
              <a:t>каналу управления производит необходимые действия над объектом управления, а по каналу обратной связи получает информацию о его реальных </a:t>
            </a:r>
            <a:r>
              <a:rPr lang="ru-RU" dirty="0" smtClean="0"/>
              <a:t>параметрах.</a:t>
            </a:r>
            <a:endParaRPr lang="ru-RU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500034" y="4357694"/>
          <a:ext cx="7645119" cy="1428760"/>
        </p:xfrm>
        <a:graphic>
          <a:graphicData uri="http://schemas.openxmlformats.org/presentationml/2006/ole">
            <p:oleObj spid="_x0000_s45057" name="Точечный рисунок" r:id="rId3" imgW="3982006" imgH="743054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Замкнутые системы управления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Пример:</a:t>
            </a:r>
          </a:p>
          <a:p>
            <a:pPr>
              <a:buNone/>
            </a:pPr>
            <a:r>
              <a:rPr lang="ru-RU" dirty="0" smtClean="0"/>
              <a:t>при </a:t>
            </a:r>
            <a:r>
              <a:rPr lang="ru-RU" dirty="0" smtClean="0"/>
              <a:t>записи информации на жесткие диски требуется особая точность установки магнитных головок, так как на рабочей поверхности носителя имеются десятки </a:t>
            </a:r>
            <a:r>
              <a:rPr lang="ru-RU" i="1" dirty="0" smtClean="0"/>
              <a:t>тысяч </a:t>
            </a:r>
            <a:r>
              <a:rPr lang="ru-RU" dirty="0" smtClean="0"/>
              <a:t>дорожек </a:t>
            </a:r>
            <a:r>
              <a:rPr lang="ru-RU" i="1" dirty="0" smtClean="0"/>
              <a:t>и </a:t>
            </a:r>
            <a:r>
              <a:rPr lang="ru-RU" dirty="0" smtClean="0"/>
              <a:t>необходимо учитывать механические деформации магнитного носителя (например, в результате изменения температуры).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572560" cy="4643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Стр. </a:t>
            </a:r>
            <a:r>
              <a:rPr lang="ru-RU" sz="2400" dirty="0" smtClean="0"/>
              <a:t>94-105.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Письменное задание: Подобрать примеры получения, использования и передачи информации живыми организмами (растения и животные).</a:t>
            </a:r>
            <a:endParaRPr lang="ru-RU" sz="2400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1.25. Пример иерархической файловой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1.25. Пример иерархической файловой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1.25. Пример иерархической файловой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1.25. Пример иерархической файловой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в </a:t>
            </a:r>
            <a:r>
              <a:rPr lang="ru-RU" dirty="0" smtClean="0"/>
              <a:t>физике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физике информация рассматривается как </a:t>
            </a:r>
            <a:r>
              <a:rPr lang="ru-RU" dirty="0" err="1" smtClean="0"/>
              <a:t>антиэнтропия</a:t>
            </a:r>
            <a:r>
              <a:rPr lang="ru-RU" dirty="0" smtClean="0"/>
              <a:t> (энтропия </a:t>
            </a:r>
            <a:r>
              <a:rPr lang="ru-RU" dirty="0" smtClean="0"/>
              <a:t>с обратным </a:t>
            </a:r>
            <a:r>
              <a:rPr lang="ru-RU" dirty="0" smtClean="0"/>
              <a:t>знаком). </a:t>
            </a:r>
          </a:p>
          <a:p>
            <a:pPr>
              <a:buNone/>
            </a:pPr>
            <a:r>
              <a:rPr lang="ru-RU" dirty="0" smtClean="0"/>
              <a:t>Энтропия </a:t>
            </a:r>
            <a:r>
              <a:rPr lang="ru-RU" dirty="0" smtClean="0"/>
              <a:t>системы является мерой беспорядка, хаоса, тогда как информация (</a:t>
            </a:r>
            <a:r>
              <a:rPr lang="ru-RU" dirty="0" err="1" smtClean="0"/>
              <a:t>антиэнтропия</a:t>
            </a:r>
            <a:r>
              <a:rPr lang="ru-RU" dirty="0" smtClean="0"/>
              <a:t>) является мерой упорядоченности и организованности системы.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43956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в замкнутых системах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Согласно второму началу термодинамики, замкнутая </a:t>
            </a:r>
            <a:r>
              <a:rPr lang="ru-RU" dirty="0" smtClean="0"/>
              <a:t>система (т</a:t>
            </a:r>
            <a:r>
              <a:rPr lang="ru-RU" dirty="0" smtClean="0"/>
              <a:t>. е. система, не обменивающаяся веществом и энергией с внешней </a:t>
            </a:r>
            <a:r>
              <a:rPr lang="ru-RU" dirty="0" smtClean="0"/>
              <a:t>средой), </a:t>
            </a:r>
            <a:r>
              <a:rPr lang="ru-RU" dirty="0" smtClean="0"/>
              <a:t>стремится к тепловому равновесию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Энтропия замкнутой системы может лишь возрастать (соответственно информация может лишь убывать).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43956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в замкнутых системах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25110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Если </a:t>
            </a:r>
            <a:r>
              <a:rPr lang="ru-RU" dirty="0" smtClean="0"/>
              <a:t>имеются два сосуда, один из которых заполнен газом, а другой пуст, то после открытия соединяющего их крана оба сосуда будут более или менее равномерно заполнены </a:t>
            </a:r>
            <a:r>
              <a:rPr lang="ru-RU" dirty="0" smtClean="0"/>
              <a:t>газом.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357422" y="3786190"/>
          <a:ext cx="4286280" cy="2818695"/>
        </p:xfrm>
        <a:graphic>
          <a:graphicData uri="http://schemas.openxmlformats.org/presentationml/2006/ole">
            <p:oleObj spid="_x0000_s1025" name="Точечный рисунок" r:id="rId3" imgW="2514286" imgH="164761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в замкнутых системах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75191"/>
            <a:ext cx="8715436" cy="48685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Замкнутые </a:t>
            </a:r>
            <a:r>
              <a:rPr lang="ru-RU" dirty="0" smtClean="0"/>
              <a:t>системы, стремящиеся к состоянию теплового равновесия, не могут хранить информацию.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Пример: </a:t>
            </a:r>
            <a:r>
              <a:rPr lang="ru-RU" dirty="0" smtClean="0"/>
              <a:t>данный учебник.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первый взгляд, учебник находится в тепловом равновесии — ведь мы даже можем измерить его температуру. Однако полного теплового равновесия учебник достигнет лишь после того, как типографская краска </a:t>
            </a:r>
            <a:r>
              <a:rPr lang="ru-RU" dirty="0" err="1" smtClean="0"/>
              <a:t>продиффундирует</a:t>
            </a:r>
            <a:r>
              <a:rPr lang="ru-RU" dirty="0" smtClean="0"/>
              <a:t> и расплывется по каждой странице. Однако когда текст исчезнет, исчезнет и информация.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в открытых системах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Современная физика рассматривает открытые системы, которые обмениваются энергией или веществом с окружающей средой и увеличивают свою организованность.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 smtClean="0"/>
              <a:t>мере увеличения организованности системы величина энтропии уменьшается и величина информации увеличивается.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Информация в открытых системах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65367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Примеры: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2214554"/>
          <a:ext cx="850112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584</TotalTime>
  <Words>1402</Words>
  <Application>Microsoft Office PowerPoint</Application>
  <PresentationFormat>Экран (4:3)</PresentationFormat>
  <Paragraphs>121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Модульная</vt:lpstr>
      <vt:lpstr>Изображение Paintbrush</vt:lpstr>
      <vt:lpstr>Понятие Информация в науках </vt:lpstr>
      <vt:lpstr>Практическое занятие</vt:lpstr>
      <vt:lpstr>Понятие «информация» в науках о неживой и живой природе, обществе и технике</vt:lpstr>
      <vt:lpstr>Информация в физике</vt:lpstr>
      <vt:lpstr>Информация в замкнутых системах</vt:lpstr>
      <vt:lpstr>Информация в замкнутых системах</vt:lpstr>
      <vt:lpstr>Информация в замкнутых системах</vt:lpstr>
      <vt:lpstr>Информация в открытых системах</vt:lpstr>
      <vt:lpstr>Информация в открытых системах</vt:lpstr>
      <vt:lpstr>Информация в микро- и мегамире</vt:lpstr>
      <vt:lpstr>Информация в микро- и мегамире</vt:lpstr>
      <vt:lpstr>Слайд 12</vt:lpstr>
      <vt:lpstr>Информация в микро- и мегамире</vt:lpstr>
      <vt:lpstr>Информация в микро- и мегамире</vt:lpstr>
      <vt:lpstr>Макромир</vt:lpstr>
      <vt:lpstr>Микромир</vt:lpstr>
      <vt:lpstr>Мегамир</vt:lpstr>
      <vt:lpstr>Информация в биологии</vt:lpstr>
      <vt:lpstr>Информационные сигналы</vt:lpstr>
      <vt:lpstr>Информационные сигналы</vt:lpstr>
      <vt:lpstr>Информационные сигналы</vt:lpstr>
      <vt:lpstr>Генетическая информация</vt:lpstr>
      <vt:lpstr>Генетическая информация</vt:lpstr>
      <vt:lpstr>Информация в общественных науках</vt:lpstr>
      <vt:lpstr>Свойства информации</vt:lpstr>
      <vt:lpstr>Информация и знания</vt:lpstr>
      <vt:lpstr>Информация и знания</vt:lpstr>
      <vt:lpstr>Информация в кибернетике</vt:lpstr>
      <vt:lpstr>Информация в кибернетике</vt:lpstr>
      <vt:lpstr>Разомкнутые системы управления</vt:lpstr>
      <vt:lpstr>Разомкнутые системы управления</vt:lpstr>
      <vt:lpstr>Замкнутые системы управления</vt:lpstr>
      <vt:lpstr>Замкнутые системы управления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 </dc:title>
  <dc:creator>Corvinis</dc:creator>
  <cp:lastModifiedBy>Corvinis</cp:lastModifiedBy>
  <cp:revision>140</cp:revision>
  <dcterms:created xsi:type="dcterms:W3CDTF">2015-08-30T09:51:53Z</dcterms:created>
  <dcterms:modified xsi:type="dcterms:W3CDTF">2015-10-12T17:29:00Z</dcterms:modified>
</cp:coreProperties>
</file>