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8077200" cy="25288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BIOS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</a:t>
            </a:r>
            <a:r>
              <a:rPr lang="en-US" dirty="0" smtClean="0"/>
              <a:t>BIOS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80472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BIOS </a:t>
            </a:r>
            <a:endParaRPr lang="ru-RU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7250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BIOS </a:t>
            </a:r>
            <a:endParaRPr lang="ru-RU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58048" cy="50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BIOS </a:t>
            </a:r>
            <a:endParaRPr lang="ru-RU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215238" cy="51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</a:t>
            </a:r>
            <a:r>
              <a:rPr lang="en-US" dirty="0" smtClean="0"/>
              <a:t>BIOS</a:t>
            </a:r>
            <a:endParaRPr lang="ru-RU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764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 и версии</a:t>
            </a:r>
            <a:endParaRPr lang="ru-RU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934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 и версии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071934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>
                <a:cs typeface="Aharoni" pitchFamily="2" charset="-79"/>
              </a:rPr>
              <a:t>AwardBIOS</a:t>
            </a:r>
            <a:r>
              <a:rPr lang="ru-RU" sz="1600" dirty="0" smtClean="0">
                <a:cs typeface="Aharoni" pitchFamily="2" charset="-79"/>
              </a:rPr>
              <a:t> компании </a:t>
            </a:r>
            <a:r>
              <a:rPr lang="ru-RU" sz="1600" dirty="0" err="1" smtClean="0">
                <a:cs typeface="Aharoni" pitchFamily="2" charset="-79"/>
              </a:rPr>
              <a:t>Award</a:t>
            </a:r>
            <a:r>
              <a:rPr lang="ru-RU" sz="1600" dirty="0" smtClean="0">
                <a:cs typeface="Aharoni" pitchFamily="2" charset="-79"/>
              </a:rPr>
              <a:t> </a:t>
            </a:r>
            <a:r>
              <a:rPr lang="ru-RU" sz="1600" dirty="0" err="1" smtClean="0">
                <a:cs typeface="Aharoni" pitchFamily="2" charset="-79"/>
              </a:rPr>
              <a:t>Software</a:t>
            </a:r>
            <a:r>
              <a:rPr lang="ru-RU" sz="1600" dirty="0" smtClean="0">
                <a:cs typeface="Aharoni" pitchFamily="2" charset="-79"/>
              </a:rPr>
              <a:t> (</a:t>
            </a:r>
            <a:r>
              <a:rPr lang="ru-RU" sz="1600" dirty="0" err="1" smtClean="0">
                <a:cs typeface="Aharoni" pitchFamily="2" charset="-79"/>
              </a:rPr>
              <a:t>phoenix.com</a:t>
            </a:r>
            <a:r>
              <a:rPr lang="ru-RU" sz="1600" dirty="0" smtClean="0">
                <a:cs typeface="Aharoni" pitchFamily="2" charset="-79"/>
              </a:rPr>
              <a:t>) — наиболее известный производитель BIOS. В свое время очень популярной была версия 4.51, позже появилась версия 6.0, которая установлена на львиной доле современных материнских плат. В далеком 1998 году фирма </a:t>
            </a:r>
            <a:r>
              <a:rPr lang="ru-RU" sz="1600" dirty="0" err="1" smtClean="0">
                <a:cs typeface="Aharoni" pitchFamily="2" charset="-79"/>
              </a:rPr>
              <a:t>Award</a:t>
            </a:r>
            <a:r>
              <a:rPr lang="ru-RU" sz="1600" dirty="0" smtClean="0">
                <a:cs typeface="Aharoni" pitchFamily="2" charset="-79"/>
              </a:rPr>
              <a:t> была куплена компанией </a:t>
            </a:r>
            <a:r>
              <a:rPr lang="ru-RU" sz="1600" dirty="0" err="1" smtClean="0">
                <a:cs typeface="Aharoni" pitchFamily="2" charset="-79"/>
              </a:rPr>
              <a:t>Phoenix</a:t>
            </a:r>
            <a:r>
              <a:rPr lang="ru-RU" sz="1600" dirty="0" smtClean="0">
                <a:cs typeface="Aharoni" pitchFamily="2" charset="-79"/>
              </a:rPr>
              <a:t>, однако все последующие разработки выходят под торговой маркой </a:t>
            </a:r>
            <a:r>
              <a:rPr lang="ru-RU" sz="1600" dirty="0" err="1" smtClean="0">
                <a:cs typeface="Aharoni" pitchFamily="2" charset="-79"/>
              </a:rPr>
              <a:t>AwardBIOS</a:t>
            </a:r>
            <a:r>
              <a:rPr lang="ru-RU" sz="1600" dirty="0" smtClean="0">
                <a:cs typeface="Aharoni" pitchFamily="2" charset="-79"/>
              </a:rPr>
              <a:t> или </a:t>
            </a:r>
            <a:r>
              <a:rPr lang="ru-RU" sz="1600" dirty="0" err="1" smtClean="0">
                <a:cs typeface="Aharoni" pitchFamily="2" charset="-79"/>
              </a:rPr>
              <a:t>Phoenix-Award</a:t>
            </a:r>
            <a:r>
              <a:rPr lang="ru-RU" sz="1600" dirty="0" smtClean="0">
                <a:cs typeface="Aharoni" pitchFamily="2" charset="-79"/>
              </a:rPr>
              <a:t> BIOS</a:t>
            </a:r>
            <a:r>
              <a:rPr lang="ru-RU" sz="1600" dirty="0" smtClean="0">
                <a:cs typeface="Aharoni" pitchFamily="2" charset="-79"/>
              </a:rPr>
              <a:t>.</a:t>
            </a:r>
            <a:endParaRPr lang="ru-RU" sz="1600" dirty="0">
              <a:cs typeface="Aharoni" pitchFamily="2" charset="-79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4629133" cy="20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4929198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ru-RU" sz="1600" b="1" dirty="0" smtClean="0">
                <a:cs typeface="Aharoni" pitchFamily="2" charset="-79"/>
              </a:rPr>
              <a:t>AMIBIOS</a:t>
            </a:r>
            <a:r>
              <a:rPr lang="ru-RU" sz="1600" dirty="0" smtClean="0">
                <a:cs typeface="Aharoni" pitchFamily="2" charset="-79"/>
              </a:rPr>
              <a:t> компании </a:t>
            </a:r>
            <a:r>
              <a:rPr lang="ru-RU" sz="1600" dirty="0" err="1" smtClean="0">
                <a:cs typeface="Aharoni" pitchFamily="2" charset="-79"/>
              </a:rPr>
              <a:t>American</a:t>
            </a:r>
            <a:r>
              <a:rPr lang="ru-RU" sz="1600" dirty="0" smtClean="0">
                <a:cs typeface="Aharoni" pitchFamily="2" charset="-79"/>
              </a:rPr>
              <a:t> </a:t>
            </a:r>
            <a:r>
              <a:rPr lang="ru-RU" sz="1600" dirty="0" err="1" smtClean="0">
                <a:cs typeface="Aharoni" pitchFamily="2" charset="-79"/>
              </a:rPr>
              <a:t>Megatrends</a:t>
            </a:r>
            <a:r>
              <a:rPr lang="ru-RU" sz="1600" dirty="0" smtClean="0">
                <a:cs typeface="Aharoni" pitchFamily="2" charset="-79"/>
              </a:rPr>
              <a:t> (</a:t>
            </a:r>
            <a:r>
              <a:rPr lang="ru-RU" sz="1600" dirty="0" err="1" smtClean="0">
                <a:cs typeface="Aharoni" pitchFamily="2" charset="-79"/>
              </a:rPr>
              <a:t>ami.com</a:t>
            </a:r>
            <a:r>
              <a:rPr lang="ru-RU" sz="1600" dirty="0" smtClean="0">
                <a:cs typeface="Aharoni" pitchFamily="2" charset="-79"/>
              </a:rPr>
              <a:t>). В настоящее время данный производитель занимает второе место по популярности среди производителей материнских плат. В основном данную версию BIOS на свою продукцию устанавливают такие компании, как </a:t>
            </a:r>
            <a:r>
              <a:rPr lang="ru-RU" sz="1600" dirty="0" err="1" smtClean="0">
                <a:cs typeface="Aharoni" pitchFamily="2" charset="-79"/>
              </a:rPr>
              <a:t>ASUStec</a:t>
            </a:r>
            <a:r>
              <a:rPr lang="ru-RU" sz="1600" dirty="0" smtClean="0">
                <a:cs typeface="Aharoni" pitchFamily="2" charset="-79"/>
              </a:rPr>
              <a:t>, </a:t>
            </a:r>
            <a:r>
              <a:rPr lang="ru-RU" sz="1600" dirty="0" err="1" smtClean="0">
                <a:cs typeface="Aharoni" pitchFamily="2" charset="-79"/>
              </a:rPr>
              <a:t>ASRock</a:t>
            </a:r>
            <a:r>
              <a:rPr lang="ru-RU" sz="1600" dirty="0" smtClean="0">
                <a:cs typeface="Aharoni" pitchFamily="2" charset="-79"/>
              </a:rPr>
              <a:t>, MSI.</a:t>
            </a:r>
            <a:br>
              <a:rPr lang="ru-RU" sz="1600" dirty="0" smtClean="0">
                <a:cs typeface="Aharoni" pitchFamily="2" charset="-79"/>
              </a:rPr>
            </a:br>
            <a:r>
              <a:rPr lang="ru-RU" sz="1600" dirty="0" smtClean="0">
                <a:cs typeface="Aharoni" pitchFamily="2" charset="-79"/>
              </a:rPr>
              <a:t/>
            </a:r>
            <a:br>
              <a:rPr lang="ru-RU" sz="1600" dirty="0" smtClean="0">
                <a:cs typeface="Aharoni" pitchFamily="2" charset="-79"/>
              </a:rPr>
            </a:br>
            <a:r>
              <a:rPr lang="ru-RU" sz="1600" b="1" dirty="0" err="1" smtClean="0">
                <a:cs typeface="Aharoni" pitchFamily="2" charset="-79"/>
              </a:rPr>
              <a:t>PhoenixBIOS</a:t>
            </a:r>
            <a:r>
              <a:rPr lang="ru-RU" sz="1600" dirty="0" smtClean="0">
                <a:cs typeface="Aharoni" pitchFamily="2" charset="-79"/>
              </a:rPr>
              <a:t> компании </a:t>
            </a:r>
            <a:r>
              <a:rPr lang="ru-RU" sz="1600" dirty="0" err="1" smtClean="0">
                <a:cs typeface="Aharoni" pitchFamily="2" charset="-79"/>
              </a:rPr>
              <a:t>Phoenix</a:t>
            </a:r>
            <a:r>
              <a:rPr lang="ru-RU" sz="1600" dirty="0" smtClean="0">
                <a:cs typeface="Aharoni" pitchFamily="2" charset="-79"/>
              </a:rPr>
              <a:t> </a:t>
            </a:r>
            <a:r>
              <a:rPr lang="ru-RU" sz="1600" dirty="0" err="1" smtClean="0">
                <a:cs typeface="Aharoni" pitchFamily="2" charset="-79"/>
              </a:rPr>
              <a:t>Technologies</a:t>
            </a:r>
            <a:r>
              <a:rPr lang="ru-RU" sz="1600" dirty="0" smtClean="0">
                <a:cs typeface="Aharoni" pitchFamily="2" charset="-79"/>
              </a:rPr>
              <a:t> (</a:t>
            </a:r>
            <a:r>
              <a:rPr lang="ru-RU" sz="1600" dirty="0" err="1" smtClean="0">
                <a:cs typeface="Aharoni" pitchFamily="2" charset="-79"/>
              </a:rPr>
              <a:t>phoenix.com</a:t>
            </a:r>
            <a:r>
              <a:rPr lang="ru-RU" sz="1600" dirty="0" smtClean="0">
                <a:cs typeface="Aharoni" pitchFamily="2" charset="-79"/>
              </a:rPr>
              <a:t>) чаще всего встречается на ноутбуках.</a:t>
            </a:r>
            <a:endParaRPr lang="ru-RU" sz="16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 и версии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2863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Для того, чтобы использовать все возможности </a:t>
            </a:r>
            <a:r>
              <a:rPr lang="ru-RU" dirty="0" err="1" smtClean="0">
                <a:latin typeface="+mj-lt"/>
              </a:rPr>
              <a:t>чипсета</a:t>
            </a:r>
            <a:r>
              <a:rPr lang="ru-RU" dirty="0" smtClean="0">
                <a:latin typeface="+mj-lt"/>
              </a:rPr>
              <a:t>, установленного на материнской плате, а также особенности работы со всем периферийным </a:t>
            </a:r>
            <a:r>
              <a:rPr lang="ru-RU" dirty="0" smtClean="0">
                <a:latin typeface="+mj-lt"/>
              </a:rPr>
              <a:t>оборудованием, </a:t>
            </a:r>
            <a:r>
              <a:rPr lang="ru-RU" dirty="0" smtClean="0">
                <a:latin typeface="+mj-lt"/>
              </a:rPr>
              <a:t>необходима своя версия BIOS. 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Создание BIOS </a:t>
            </a:r>
            <a:r>
              <a:rPr lang="ru-RU" dirty="0" smtClean="0">
                <a:latin typeface="+mj-lt"/>
              </a:rPr>
              <a:t>обычно разделяют на два этапа: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1...Производитель BIOS разрабатывает базовую версию, в которой реализованы все функции, не зависящие от особенностей </a:t>
            </a:r>
            <a:r>
              <a:rPr lang="ru-RU" dirty="0" err="1" smtClean="0">
                <a:latin typeface="+mj-lt"/>
              </a:rPr>
              <a:t>чипсета</a:t>
            </a:r>
            <a:r>
              <a:rPr lang="ru-RU" dirty="0" smtClean="0">
                <a:latin typeface="+mj-lt"/>
              </a:rPr>
              <a:t>.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2...Производитель материнской платы совместно с компанией — разработчиком BIOS, </a:t>
            </a:r>
            <a:r>
              <a:rPr lang="ru-RU" dirty="0" smtClean="0">
                <a:latin typeface="+mj-lt"/>
              </a:rPr>
              <a:t>подгоняют </a:t>
            </a:r>
            <a:r>
              <a:rPr lang="ru-RU" dirty="0" smtClean="0">
                <a:latin typeface="+mj-lt"/>
              </a:rPr>
              <a:t>версию под особенности платы. 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Новые </a:t>
            </a:r>
            <a:r>
              <a:rPr lang="ru-RU" dirty="0" smtClean="0">
                <a:latin typeface="+mj-lt"/>
              </a:rPr>
              <a:t>версии BIOS выкладываются для скачивания на сайтах компаний — производителей материнских плат с точным указанием модели этой самой платы. 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Понятие </a:t>
            </a:r>
            <a:r>
              <a:rPr lang="ru-RU" dirty="0" smtClean="0">
                <a:latin typeface="+mj-lt"/>
              </a:rPr>
              <a:t>«версия BIOS» можно обозначить как версию базового </a:t>
            </a:r>
            <a:r>
              <a:rPr lang="ru-RU" dirty="0" smtClean="0">
                <a:latin typeface="+mj-lt"/>
              </a:rPr>
              <a:t>кода,  </a:t>
            </a:r>
            <a:r>
              <a:rPr lang="ru-RU" dirty="0" smtClean="0">
                <a:latin typeface="+mj-lt"/>
              </a:rPr>
              <a:t>либо версию BIOS для конкретной модели материнской платы, название которой обычно состоит из сокращенного названия модели платы и номера обновления.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</a:t>
            </a:r>
            <a:r>
              <a:rPr lang="en-US" dirty="0" smtClean="0"/>
              <a:t>BIOS Setup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Вход в BIOS </a:t>
            </a:r>
            <a:r>
              <a:rPr lang="ru-RU" sz="2000" dirty="0" err="1" smtClean="0">
                <a:latin typeface="+mj-lt"/>
              </a:rPr>
              <a:t>Setup</a:t>
            </a:r>
            <a:r>
              <a:rPr lang="ru-RU" sz="2000" dirty="0" smtClean="0">
                <a:latin typeface="+mj-lt"/>
              </a:rPr>
              <a:t> возможен только при включении компьютера. При первоначальном тестировании POST </a:t>
            </a:r>
            <a:r>
              <a:rPr lang="ru-RU" sz="2000" dirty="0" smtClean="0">
                <a:latin typeface="+mj-lt"/>
              </a:rPr>
              <a:t>необходимо </a:t>
            </a:r>
            <a:r>
              <a:rPr lang="ru-RU" sz="2000" dirty="0" smtClean="0">
                <a:latin typeface="+mj-lt"/>
              </a:rPr>
              <a:t>нажать определенную клавишу или сочетание клавиш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buNone/>
            </a:pPr>
            <a:endParaRPr lang="ru-RU" sz="1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Обычно на экранной заставке при тестировании отображается надпись </a:t>
            </a:r>
            <a:r>
              <a:rPr lang="ru-RU" sz="2000" dirty="0" smtClean="0">
                <a:latin typeface="+mj-lt"/>
              </a:rPr>
              <a:t>«</a:t>
            </a:r>
            <a:r>
              <a:rPr lang="ru-RU" sz="2000" dirty="0" err="1" smtClean="0">
                <a:latin typeface="+mj-lt"/>
              </a:rPr>
              <a:t>Press</a:t>
            </a:r>
            <a:r>
              <a:rPr lang="ru-RU" sz="2000" dirty="0" smtClean="0">
                <a:latin typeface="+mj-lt"/>
              </a:rPr>
              <a:t> DEL </a:t>
            </a:r>
            <a:r>
              <a:rPr lang="ru-RU" sz="2000" dirty="0" err="1" smtClean="0">
                <a:latin typeface="+mj-lt"/>
              </a:rPr>
              <a:t>to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enter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Setup</a:t>
            </a:r>
            <a:r>
              <a:rPr lang="ru-RU" sz="2000" dirty="0" smtClean="0">
                <a:latin typeface="+mj-lt"/>
              </a:rPr>
              <a:t>» — это означает, что для входа в BIOS </a:t>
            </a:r>
            <a:r>
              <a:rPr lang="ru-RU" sz="2000" dirty="0" err="1" smtClean="0">
                <a:latin typeface="+mj-lt"/>
              </a:rPr>
              <a:t>Setup</a:t>
            </a:r>
            <a:r>
              <a:rPr lang="ru-RU" sz="2000" dirty="0" smtClean="0">
                <a:latin typeface="+mj-lt"/>
              </a:rPr>
              <a:t> необходимо нажать клавишу DEL. 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Узнать</a:t>
            </a:r>
            <a:r>
              <a:rPr lang="ru-RU" sz="2000" dirty="0" smtClean="0">
                <a:latin typeface="+mj-lt"/>
              </a:rPr>
              <a:t>, за которой клавишей закреплен вход в BIOS, можно из инструкции к материнской плате. 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Если </a:t>
            </a:r>
            <a:r>
              <a:rPr lang="ru-RU" sz="2000" dirty="0" smtClean="0">
                <a:latin typeface="+mj-lt"/>
              </a:rPr>
              <a:t>инструкции нет, а экранная заставка не отображает подсказки, можно опробовать наиболее известные варианты комбинаций:</a:t>
            </a:r>
            <a:br>
              <a:rPr lang="ru-RU" sz="2000" dirty="0" smtClean="0">
                <a:latin typeface="+mj-lt"/>
              </a:rPr>
            </a:br>
            <a:r>
              <a:rPr lang="ru-RU" sz="1050" dirty="0" smtClean="0">
                <a:latin typeface="+mj-lt"/>
              </a:rPr>
              <a:t/>
            </a:r>
            <a:br>
              <a:rPr lang="ru-RU" sz="1050" dirty="0" smtClean="0">
                <a:latin typeface="+mj-lt"/>
              </a:rPr>
            </a:br>
            <a:r>
              <a:rPr lang="ru-RU" sz="2000" dirty="0" err="1" smtClean="0">
                <a:latin typeface="+mj-lt"/>
              </a:rPr>
              <a:t>Delete</a:t>
            </a:r>
            <a:r>
              <a:rPr lang="ru-RU" sz="2000" dirty="0" smtClean="0">
                <a:latin typeface="+mj-lt"/>
              </a:rPr>
              <a:t> 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F1, F2, F3, F10, F11, F12 </a:t>
            </a:r>
            <a:br>
              <a:rPr lang="ru-RU" sz="2000" dirty="0" smtClean="0">
                <a:latin typeface="+mj-lt"/>
              </a:rPr>
            </a:br>
            <a:r>
              <a:rPr lang="ru-RU" sz="2000" dirty="0" err="1" smtClean="0">
                <a:latin typeface="+mj-lt"/>
              </a:rPr>
              <a:t>Esc</a:t>
            </a:r>
            <a:r>
              <a:rPr lang="ru-RU" sz="2000" dirty="0" smtClean="0">
                <a:latin typeface="+mj-lt"/>
              </a:rPr>
              <a:t> </a:t>
            </a:r>
            <a:br>
              <a:rPr lang="ru-RU" sz="2000" dirty="0" smtClean="0">
                <a:latin typeface="+mj-lt"/>
              </a:rPr>
            </a:br>
            <a:r>
              <a:rPr lang="ru-RU" sz="2000" dirty="0" err="1" smtClean="0">
                <a:latin typeface="+mj-lt"/>
              </a:rPr>
              <a:t>Ctrl</a:t>
            </a:r>
            <a:r>
              <a:rPr lang="ru-RU" sz="2000" dirty="0" smtClean="0">
                <a:latin typeface="+mj-lt"/>
              </a:rPr>
              <a:t> + </a:t>
            </a:r>
            <a:r>
              <a:rPr lang="ru-RU" sz="2000" dirty="0" err="1" smtClean="0">
                <a:latin typeface="+mj-lt"/>
              </a:rPr>
              <a:t>Shift</a:t>
            </a:r>
            <a:r>
              <a:rPr lang="ru-RU" sz="2000" dirty="0" smtClean="0">
                <a:latin typeface="+mj-lt"/>
              </a:rPr>
              <a:t> + S или </a:t>
            </a:r>
            <a:r>
              <a:rPr lang="ru-RU" sz="2000" dirty="0" err="1" smtClean="0">
                <a:latin typeface="+mj-lt"/>
              </a:rPr>
              <a:t>Ctrl</a:t>
            </a:r>
            <a:r>
              <a:rPr lang="ru-RU" sz="2000" dirty="0" smtClean="0">
                <a:latin typeface="+mj-lt"/>
              </a:rPr>
              <a:t> + </a:t>
            </a:r>
            <a:r>
              <a:rPr lang="ru-RU" sz="2000" dirty="0" err="1" smtClean="0">
                <a:latin typeface="+mj-lt"/>
              </a:rPr>
              <a:t>Alt</a:t>
            </a:r>
            <a:r>
              <a:rPr lang="ru-RU" sz="2000" dirty="0" smtClean="0">
                <a:latin typeface="+mj-lt"/>
              </a:rPr>
              <a:t> + S </a:t>
            </a:r>
            <a:br>
              <a:rPr lang="ru-RU" sz="2000" dirty="0" smtClean="0">
                <a:latin typeface="+mj-lt"/>
              </a:rPr>
            </a:br>
            <a:r>
              <a:rPr lang="ru-RU" sz="2000" dirty="0" err="1" smtClean="0">
                <a:latin typeface="+mj-lt"/>
              </a:rPr>
              <a:t>Ctrl</a:t>
            </a:r>
            <a:r>
              <a:rPr lang="ru-RU" sz="2000" dirty="0" smtClean="0">
                <a:latin typeface="+mj-lt"/>
              </a:rPr>
              <a:t> + </a:t>
            </a:r>
            <a:r>
              <a:rPr lang="ru-RU" sz="2000" dirty="0" err="1" smtClean="0">
                <a:latin typeface="+mj-lt"/>
              </a:rPr>
              <a:t>Alt</a:t>
            </a:r>
            <a:r>
              <a:rPr lang="ru-RU" sz="2000" dirty="0" smtClean="0">
                <a:latin typeface="+mj-lt"/>
              </a:rPr>
              <a:t> + </a:t>
            </a:r>
            <a:r>
              <a:rPr lang="ru-RU" sz="2000" dirty="0" err="1" smtClean="0">
                <a:latin typeface="+mj-lt"/>
              </a:rPr>
              <a:t>Esc</a:t>
            </a:r>
            <a:r>
              <a:rPr lang="ru-RU" sz="2000" dirty="0" smtClean="0">
                <a:latin typeface="+mj-lt"/>
              </a:rPr>
              <a:t> </a:t>
            </a:r>
            <a:br>
              <a:rPr lang="ru-RU" sz="2000" dirty="0" smtClean="0">
                <a:latin typeface="+mj-lt"/>
              </a:rPr>
            </a:br>
            <a:r>
              <a:rPr lang="ru-RU" sz="2000" dirty="0" err="1" smtClean="0">
                <a:latin typeface="+mj-lt"/>
              </a:rPr>
              <a:t>Ctrl</a:t>
            </a:r>
            <a:r>
              <a:rPr lang="ru-RU" sz="2000" dirty="0" smtClean="0">
                <a:latin typeface="+mj-lt"/>
              </a:rPr>
              <a:t> + </a:t>
            </a:r>
            <a:r>
              <a:rPr lang="ru-RU" sz="2000" dirty="0" err="1" smtClean="0">
                <a:latin typeface="+mj-lt"/>
              </a:rPr>
              <a:t>Alt</a:t>
            </a:r>
            <a:r>
              <a:rPr lang="ru-RU" sz="2000" dirty="0" smtClean="0">
                <a:latin typeface="+mj-lt"/>
              </a:rPr>
              <a:t> + </a:t>
            </a:r>
            <a:r>
              <a:rPr lang="ru-RU" sz="2000" dirty="0" err="1" smtClean="0">
                <a:latin typeface="+mj-lt"/>
              </a:rPr>
              <a:t>Delete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POST</a:t>
            </a:r>
            <a:r>
              <a:rPr lang="en-US" dirty="0" smtClean="0"/>
              <a:t>-</a:t>
            </a: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001056" cy="46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928802"/>
            <a:ext cx="85725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POST</a:t>
            </a:r>
            <a:r>
              <a:rPr lang="en-US" dirty="0" smtClean="0"/>
              <a:t>-</a:t>
            </a: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1430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POST</a:t>
            </a:r>
            <a:r>
              <a:rPr lang="en-US" dirty="0" smtClean="0"/>
              <a:t>-</a:t>
            </a: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436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POST</a:t>
            </a:r>
            <a:r>
              <a:rPr lang="en-US" dirty="0" smtClean="0"/>
              <a:t>-</a:t>
            </a: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785926"/>
            <a:ext cx="840662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POST</a:t>
            </a:r>
            <a:r>
              <a:rPr lang="en-US" dirty="0" smtClean="0"/>
              <a:t>-</a:t>
            </a:r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072494" cy="50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521494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Перезагрузить компьютер.</a:t>
            </a:r>
          </a:p>
          <a:p>
            <a:r>
              <a:rPr lang="ru-RU" dirty="0" smtClean="0"/>
              <a:t>Для входа в </a:t>
            </a:r>
            <a:r>
              <a:rPr lang="en-US" dirty="0" smtClean="0"/>
              <a:t>BIOS Setup</a:t>
            </a:r>
            <a:r>
              <a:rPr lang="ru-RU" dirty="0" smtClean="0"/>
              <a:t> в процессе тестирования нажать клавишу </a:t>
            </a:r>
            <a:r>
              <a:rPr lang="ru-RU" i="1" dirty="0" smtClean="0"/>
              <a:t>{</a:t>
            </a:r>
            <a:r>
              <a:rPr lang="en-US" i="1" dirty="0" smtClean="0"/>
              <a:t>Del</a:t>
            </a:r>
            <a:r>
              <a:rPr lang="ru-RU" i="1" dirty="0" smtClean="0"/>
              <a:t>}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помощью программы </a:t>
            </a:r>
            <a:r>
              <a:rPr lang="en-US" dirty="0" smtClean="0"/>
              <a:t>BIOS Setup</a:t>
            </a:r>
            <a:r>
              <a:rPr lang="ru-RU" dirty="0" smtClean="0"/>
              <a:t> произвести установку новых параметров конфигурации компьютера. </a:t>
            </a:r>
          </a:p>
          <a:p>
            <a:r>
              <a:rPr lang="ru-RU" dirty="0" smtClean="0"/>
              <a:t>Установить дату, время </a:t>
            </a:r>
            <a:r>
              <a:rPr lang="ru-RU" dirty="0" smtClean="0"/>
              <a:t>и </a:t>
            </a:r>
            <a:r>
              <a:rPr lang="ru-RU" dirty="0" smtClean="0"/>
              <a:t>параметры диска, используя панель </a:t>
            </a:r>
            <a:r>
              <a:rPr lang="en-US" i="1" dirty="0" smtClean="0"/>
              <a:t>STANDARD CMOS </a:t>
            </a:r>
            <a:r>
              <a:rPr lang="en-US" i="1" dirty="0" smtClean="0"/>
              <a:t>SETUP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Установить </a:t>
            </a:r>
            <a:r>
              <a:rPr lang="ru-RU" dirty="0" smtClean="0"/>
              <a:t>защиту от  заражения вирусом загрузочного сектора системного </a:t>
            </a:r>
            <a:r>
              <a:rPr lang="ru-RU" dirty="0" smtClean="0"/>
              <a:t>диска С </a:t>
            </a:r>
            <a:r>
              <a:rPr lang="ru-RU" dirty="0" smtClean="0"/>
              <a:t>помощью панели </a:t>
            </a:r>
            <a:r>
              <a:rPr lang="en-US" i="1" dirty="0" smtClean="0"/>
              <a:t>BIOS FEATURES </a:t>
            </a:r>
            <a:r>
              <a:rPr lang="en-US" i="1" dirty="0" smtClean="0"/>
              <a:t>SETUP</a:t>
            </a:r>
            <a:r>
              <a:rPr lang="ru-RU" i="1" dirty="0" smtClean="0"/>
              <a:t> (</a:t>
            </a:r>
            <a:r>
              <a:rPr lang="ru-RU" dirty="0" smtClean="0"/>
              <a:t>элементу </a:t>
            </a:r>
            <a:r>
              <a:rPr lang="en-US" i="1" dirty="0" smtClean="0"/>
              <a:t>Anti</a:t>
            </a:r>
            <a:r>
              <a:rPr lang="ru-RU" i="1" dirty="0" smtClean="0"/>
              <a:t>-</a:t>
            </a:r>
            <a:r>
              <a:rPr lang="en-US" i="1" dirty="0" smtClean="0"/>
              <a:t>Virus Protection</a:t>
            </a:r>
            <a:r>
              <a:rPr lang="ru-RU" dirty="0" smtClean="0"/>
              <a:t> </a:t>
            </a:r>
            <a:r>
              <a:rPr lang="ru-RU" dirty="0" smtClean="0"/>
              <a:t>установить </a:t>
            </a:r>
            <a:r>
              <a:rPr lang="ru-RU" dirty="0" smtClean="0"/>
              <a:t>значение </a:t>
            </a:r>
            <a:r>
              <a:rPr lang="en-US" i="1" dirty="0" smtClean="0"/>
              <a:t>Enable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6792"/>
            <a:ext cx="857256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Стр. </a:t>
            </a:r>
            <a:r>
              <a:rPr lang="ru-RU" sz="2400" dirty="0" smtClean="0"/>
              <a:t>54-59</a:t>
            </a:r>
            <a:r>
              <a:rPr lang="ru-RU" sz="2400" dirty="0" smtClean="0"/>
              <a:t>. Повторить материал.</a:t>
            </a:r>
          </a:p>
          <a:p>
            <a:pPr>
              <a:buNone/>
            </a:pPr>
            <a:r>
              <a:rPr lang="ru-RU" sz="2400" b="1" dirty="0" smtClean="0"/>
              <a:t>Подготовиться к семинару: "Защита информации".</a:t>
            </a:r>
          </a:p>
          <a:p>
            <a:pPr lvl="0"/>
            <a:r>
              <a:rPr lang="ru-RU" sz="2400" dirty="0" smtClean="0"/>
              <a:t>Актуальные угрозы (компьютерные вирусы).</a:t>
            </a:r>
          </a:p>
          <a:p>
            <a:pPr lvl="0"/>
            <a:r>
              <a:rPr lang="ru-RU" sz="2400" dirty="0" smtClean="0"/>
              <a:t>Методы и средства защиты информации.</a:t>
            </a:r>
          </a:p>
          <a:p>
            <a:pPr lvl="0"/>
            <a:r>
              <a:rPr lang="ru-RU" sz="2400" dirty="0" smtClean="0"/>
              <a:t>Антивирусные программы.</a:t>
            </a:r>
          </a:p>
          <a:p>
            <a:pPr lvl="0"/>
            <a:r>
              <a:rPr lang="ru-RU" sz="2400" dirty="0" smtClean="0"/>
              <a:t>Требования законодательства РФ к обработке персональных данных.</a:t>
            </a:r>
          </a:p>
          <a:p>
            <a:pPr lvl="0"/>
            <a:r>
              <a:rPr lang="ru-RU" sz="2400" dirty="0" smtClean="0"/>
              <a:t>Государственный контроль за обработкой персональных данных.</a:t>
            </a:r>
          </a:p>
          <a:p>
            <a:pPr lvl="0"/>
            <a:r>
              <a:rPr lang="ru-RU" sz="2400" dirty="0" smtClean="0"/>
              <a:t>Аспекты современного законодательства в сфере защиты информации.</a:t>
            </a:r>
          </a:p>
          <a:p>
            <a:pPr lvl="0"/>
            <a:r>
              <a:rPr lang="ru-RU" sz="2400" dirty="0" smtClean="0"/>
              <a:t>Российские производители средств защиты.</a:t>
            </a:r>
          </a:p>
          <a:p>
            <a:pPr lvl="0"/>
            <a:r>
              <a:rPr lang="ru-RU" sz="2400" dirty="0" smtClean="0"/>
              <a:t>Защита информации в сети Интернет.</a:t>
            </a:r>
          </a:p>
          <a:p>
            <a:r>
              <a:rPr lang="ru-RU" sz="2400" dirty="0" smtClean="0"/>
              <a:t>Авторское право и электронная подпись.</a:t>
            </a: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Times New Roman"/>
              <a:ea typeface="Times New Roman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96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9001156" cy="21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5393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BIOS</a:t>
            </a:r>
            <a:r>
              <a:rPr lang="ru-RU" dirty="0" smtClean="0"/>
              <a:t> (англ. </a:t>
            </a:r>
            <a:r>
              <a:rPr lang="ru-RU" b="1" dirty="0" err="1" smtClean="0"/>
              <a:t>basic</a:t>
            </a:r>
            <a:r>
              <a:rPr lang="ru-RU" dirty="0" smtClean="0"/>
              <a:t> </a:t>
            </a:r>
            <a:r>
              <a:rPr lang="ru-RU" b="1" dirty="0" err="1" smtClean="0"/>
              <a:t>input</a:t>
            </a:r>
            <a:r>
              <a:rPr lang="ru-RU" dirty="0" smtClean="0"/>
              <a:t>/</a:t>
            </a:r>
            <a:r>
              <a:rPr lang="ru-RU" b="1" dirty="0" err="1" smtClean="0"/>
              <a:t>output</a:t>
            </a:r>
            <a:r>
              <a:rPr lang="ru-RU" dirty="0" smtClean="0"/>
              <a:t> </a:t>
            </a:r>
            <a:r>
              <a:rPr lang="ru-RU" b="1" dirty="0" err="1" smtClean="0"/>
              <a:t>system</a:t>
            </a:r>
            <a:r>
              <a:rPr lang="ru-RU" dirty="0" smtClean="0"/>
              <a:t> — «базовая система ввода-вывода»), также БСВВ — набор микропрограмм, реализующих API для работы с аппаратурой компьютера и подключёнными к нему </a:t>
            </a:r>
            <a:r>
              <a:rPr lang="ru-RU" dirty="0" smtClean="0"/>
              <a:t>устройствами.</a:t>
            </a:r>
          </a:p>
          <a:p>
            <a:pPr>
              <a:buNone/>
            </a:pPr>
            <a:r>
              <a:rPr lang="ru-RU" dirty="0" smtClean="0"/>
              <a:t>Находится в ПЗУ ПК и исполняется при включении питания.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Главная функция </a:t>
            </a:r>
            <a:r>
              <a:rPr lang="en-US" dirty="0" smtClean="0">
                <a:solidFill>
                  <a:srgbClr val="FF0000"/>
                </a:solidFill>
              </a:rPr>
              <a:t>BIOS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подготовить компьютер к тому, чтобы основное программное обеспечение записанное на различных носителях (жесткий диск, дискета, оптический диск) либо доступное через сеть, могло стартовать и получить контроль над компьютером.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и состав </a:t>
            </a:r>
            <a:r>
              <a:rPr lang="en-US" dirty="0" smtClean="0"/>
              <a:t>BIOS</a:t>
            </a:r>
            <a:endParaRPr lang="ru-RU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5573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Функциональные возможности </a:t>
            </a:r>
            <a:r>
              <a:rPr lang="en-US" dirty="0" smtClean="0"/>
              <a:t>BIOS</a:t>
            </a:r>
            <a:endParaRPr lang="ru-RU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496053" cy="49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524</TotalTime>
  <Words>391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BIOS   </vt:lpstr>
      <vt:lpstr>Диагностика</vt:lpstr>
      <vt:lpstr>Диагностика</vt:lpstr>
      <vt:lpstr>Диагностика</vt:lpstr>
      <vt:lpstr>Диагностика</vt:lpstr>
      <vt:lpstr>BIOS</vt:lpstr>
      <vt:lpstr>BIOS</vt:lpstr>
      <vt:lpstr>Функции и состав BIOS</vt:lpstr>
      <vt:lpstr>Функциональные возможности BIOS</vt:lpstr>
      <vt:lpstr>Setup BIOS </vt:lpstr>
      <vt:lpstr>Setup BIOS </vt:lpstr>
      <vt:lpstr>Setup BIOS </vt:lpstr>
      <vt:lpstr>Setup BIOS </vt:lpstr>
      <vt:lpstr>Расположение BIOS</vt:lpstr>
      <vt:lpstr>Разработчики и версии</vt:lpstr>
      <vt:lpstr>Разработчики и версии</vt:lpstr>
      <vt:lpstr>Разработчики и версии</vt:lpstr>
      <vt:lpstr>Вход в BIOS Setup</vt:lpstr>
      <vt:lpstr>POST-тест</vt:lpstr>
      <vt:lpstr>POST-тест</vt:lpstr>
      <vt:lpstr>POST-тест</vt:lpstr>
      <vt:lpstr>POST-тест</vt:lpstr>
      <vt:lpstr>POST-тест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128</cp:revision>
  <dcterms:created xsi:type="dcterms:W3CDTF">2015-08-30T09:51:53Z</dcterms:created>
  <dcterms:modified xsi:type="dcterms:W3CDTF">2015-09-24T08:39:46Z</dcterms:modified>
</cp:coreProperties>
</file>