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rawings/legacyDiagramText6.bin" ContentType="application/vnd.ms-office.legacyDiagramText"/>
  <Override PartName="/ppt/drawings/legacyDiagramText7.bin" ContentType="application/vnd.ms-office.legacyDiagramText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drawings/legacyDiagramText4.bin" ContentType="application/vnd.ms-office.legacyDiagramText"/>
  <Override PartName="/ppt/drawings/legacyDiagramText5.bin" ContentType="application/vnd.ms-office.legacyDiagramText"/>
  <Override PartName="/ppt/notesSlides/notesSlide7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rawings/legacyDiagramText1.bin" ContentType="application/vnd.ms-office.legacyDiagramText"/>
  <Override PartName="/ppt/drawings/legacyDiagramText2.bin" ContentType="application/vnd.ms-office.legacyDiagramText"/>
  <Override PartName="/ppt/drawings/legacyDiagramText3.bin" ContentType="application/vnd.ms-office.legacyDiagramText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6" r:id="rId2"/>
    <p:sldId id="274" r:id="rId3"/>
    <p:sldId id="275" r:id="rId4"/>
    <p:sldId id="276" r:id="rId5"/>
    <p:sldId id="277" r:id="rId6"/>
    <p:sldId id="282" r:id="rId7"/>
    <p:sldId id="278" r:id="rId8"/>
    <p:sldId id="279" r:id="rId9"/>
    <p:sldId id="280" r:id="rId10"/>
    <p:sldId id="281" r:id="rId11"/>
    <p:sldId id="287" r:id="rId12"/>
    <p:sldId id="283" r:id="rId13"/>
    <p:sldId id="284" r:id="rId14"/>
    <p:sldId id="285" r:id="rId15"/>
    <p:sldId id="286" r:id="rId16"/>
    <p:sldId id="288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4" autoAdjust="0"/>
    <p:restoredTop sz="94660"/>
  </p:normalViewPr>
  <p:slideViewPr>
    <p:cSldViewPr>
      <p:cViewPr varScale="1">
        <p:scale>
          <a:sx n="77" d="100"/>
          <a:sy n="77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Relationship Id="rId4" Type="http://schemas.microsoft.com/office/2006/relationships/legacyDiagramText" Target="legacyDiagramText7.bin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EBB54-752D-4A5F-9F9C-20E7C6AC7BF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Повторение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Основы </a:t>
            </a:r>
            <a:r>
              <a:rPr lang="ru-RU" dirty="0" smtClean="0"/>
              <a:t>логики. Моделирование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5"/>
            <a:ext cx="8786874" cy="378621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Задание 1. Район состоит из пяти посёлков: Д,Б,Р,К, М. Автомобильные дороги проложены между: Д и Б, Д и К, Б и К, Б и М, Р и К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Задание 2. Переливание крови от одного человека другому зависит от группы крови.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3143240" y="2786058"/>
          <a:ext cx="2209800" cy="1343025"/>
        </p:xfrm>
        <a:graphic>
          <a:graphicData uri="http://schemas.openxmlformats.org/presentationml/2006/ole">
            <p:oleObj spid="_x0000_s34827" name="Точечный рисунок" r:id="rId4" imgW="2209524" imgH="1343212" progId="Paint.Picture">
              <p:embed/>
            </p:oleObj>
          </a:graphicData>
        </a:graphic>
      </p:graphicFrame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3214678" y="4929198"/>
          <a:ext cx="2214578" cy="1820639"/>
        </p:xfrm>
        <a:graphic>
          <a:graphicData uri="http://schemas.openxmlformats.org/presentationml/2006/ole">
            <p:oleObj spid="_x0000_s34829" name="Точечный рисунок" r:id="rId5" imgW="1980952" imgH="1628571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715436" cy="457203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Задание 3. Изобразите в виде графа систему, состоящую из четырех одноклассников, между которыми существуют следующие связи (взаимоотношения): дружат: Саша и Маша, Саша и Даша, Маша и Гриша, Гриша и Саша. Глядя на полученный граф, ответьте на вопрос: с кем Саша может поделиться секретом, не рискуя, что он станет известен кому-то другому</a:t>
            </a:r>
            <a:r>
              <a:rPr lang="ru-RU" dirty="0" smtClean="0"/>
              <a:t>?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Задание 4. Нарисовать ориентированный граф (блок-схему) проверки учителем тетрадей. В систему команд входят команды : проверить работу; взять тетрадь из пачки; выставить оценку; выяснить, остались ли ещё не проверенные тетради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3"/>
            <a:ext cx="8643998" cy="471490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Задание </a:t>
            </a:r>
            <a:r>
              <a:rPr lang="ru-RU" dirty="0" smtClean="0"/>
              <a:t>5. Нарисуйте два варианта графа системы «Компьютер», содержащего следующие вершины: процессор, оперативная память, внешняя память, клавиатура, монитор, принтер; а) линия связи обозначает отношение «передает информацию»; б) линия связи обозначает отношение «управляет</a:t>
            </a:r>
            <a:r>
              <a:rPr lang="ru-RU" dirty="0" smtClean="0"/>
              <a:t>».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Задание 6. Нарисуйте блок-схему поиска фальшивой монеты среди 10 монет. Имеем чашечные весы и известно, что фальшивая монета всего одна , и она легче настоящих.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643314"/>
            <a:ext cx="9144000" cy="32146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Задание 7. Постройте граф структуры управления вашей школой. Оказался ли он деревом? Если да, то что находится в корне этого дерева? Что является листьями?</a:t>
            </a:r>
            <a:endParaRPr lang="ru-RU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2857488" y="1500174"/>
          <a:ext cx="6096346" cy="2071702"/>
        </p:xfrm>
        <a:graphic>
          <a:graphicData uri="http://schemas.openxmlformats.org/presentationml/2006/ole">
            <p:oleObj spid="_x0000_s38913" name="Точечный рисунок" r:id="rId3" imgW="5439534" imgH="1848108" progId="Paint.Picture">
              <p:embed/>
            </p:oleObj>
          </a:graphicData>
        </a:graphic>
      </p:graphicFrame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42844" y="1714488"/>
          <a:ext cx="2643174" cy="1067435"/>
        </p:xfrm>
        <a:graphic>
          <a:graphicData uri="http://schemas.openxmlformats.org/presentationml/2006/ole">
            <p:oleObj spid="_x0000_s38915" name="Точечный рисунок" r:id="rId4" imgW="1980952" imgH="800212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114300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Задание 8. В таблице приведена стоимость перевозок между соседними железнодорожными станциями. Укажите схему, соответствующую таблице.</a:t>
            </a:r>
          </a:p>
          <a:p>
            <a:endParaRPr lang="ru-RU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2571736" y="0"/>
          <a:ext cx="3571900" cy="2360005"/>
        </p:xfrm>
        <a:graphic>
          <a:graphicData uri="http://schemas.openxmlformats.org/presentationml/2006/ole">
            <p:oleObj spid="_x0000_s40961" name="Точечный рисунок" r:id="rId3" imgW="3914286" imgH="2580952" progId="Paint.Picture">
              <p:embed/>
            </p:oleObj>
          </a:graphicData>
        </a:graphic>
      </p:graphicFrame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928794" y="3429000"/>
          <a:ext cx="4482384" cy="1714512"/>
        </p:xfrm>
        <a:graphic>
          <a:graphicData uri="http://schemas.openxmlformats.org/presentationml/2006/ole">
            <p:oleObj spid="_x0000_s40963" name="Точечный рисунок" r:id="rId4" imgW="3809524" imgH="1457143" progId="Paint.Picture">
              <p:embed/>
            </p:oleObj>
          </a:graphicData>
        </a:graphic>
      </p:graphicFrame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1214414" y="5143512"/>
          <a:ext cx="5943092" cy="1500198"/>
        </p:xfrm>
        <a:graphic>
          <a:graphicData uri="http://schemas.openxmlformats.org/presentationml/2006/ole">
            <p:oleObj spid="_x0000_s40965" name="Точечный рисунок" r:id="rId5" imgW="5180952" imgH="130510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715436" cy="4929221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Задание 9. Имена Иванова, Петрова, Семенова и Николаева — Иван, Петр, Семен и Николай, причем только у Николаева имя совпадает с фамилией, т. е. его зовут Николай. Семенова зовут не Петром. Определить фамилию и имя каждого человека.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Задание </a:t>
            </a:r>
            <a:r>
              <a:rPr lang="ru-RU" dirty="0" smtClean="0"/>
              <a:t>10. В Норильске, Москве, Ростове и Пятигорске живут четыре супружеские пары, причем в каждом городе — только одна пара. Имена этих супругов: Антон, Борис, Давид, Григорий, Ольга, Мария, Светлана, Екатерина. Антон живет в Норильске, Борис и Ольга — супруги, Григорий и Светлана не живут в одном городе, Мария живет в Москве, Светлана — </a:t>
            </a:r>
            <a:r>
              <a:rPr lang="ru-RU" smtClean="0"/>
              <a:t>ростовчанка</a:t>
            </a:r>
            <a:r>
              <a:rPr lang="ru-RU" dirty="0" smtClean="0"/>
              <a:t>. Кто на ком женат и кто где живет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Задание 11. В школе учатся четыре талантливых мальчика: Иванов, Петров, Сидоров и Андреев. Один из них — будущий музыкант, другой преуспел в бальных танцах, третий — солист хора </a:t>
            </a:r>
            <a:r>
              <a:rPr lang="ru-RU" dirty="0" smtClean="0"/>
              <a:t>мальчиков, четвертый </a:t>
            </a:r>
            <a:r>
              <a:rPr lang="ru-RU" dirty="0" smtClean="0"/>
              <a:t>подает надежды как художник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lvl="0" algn="just">
              <a:buNone/>
            </a:pPr>
            <a:r>
              <a:rPr lang="ru-RU" dirty="0" smtClean="0"/>
              <a:t>О них известно следующее:</a:t>
            </a:r>
          </a:p>
          <a:p>
            <a:pPr lvl="0" algn="just"/>
            <a:r>
              <a:rPr lang="ru-RU" dirty="0" smtClean="0"/>
              <a:t>Иванов и Сидоров присутствовали в зале консерватории, когда там солировал в хоре мальчиков певец.</a:t>
            </a:r>
          </a:p>
          <a:p>
            <a:pPr lvl="0" algn="just"/>
            <a:r>
              <a:rPr lang="ru-RU" dirty="0" smtClean="0"/>
              <a:t>Петров и музыкант вместе позировали художнику.</a:t>
            </a:r>
          </a:p>
          <a:p>
            <a:pPr lvl="0" algn="just"/>
            <a:r>
              <a:rPr lang="ru-RU" dirty="0" smtClean="0"/>
              <a:t>Музыкант раньше дружил с Андреевым, а теперь хочет познакомиться с Ивановым.</a:t>
            </a:r>
          </a:p>
          <a:p>
            <a:pPr lvl="0" algn="just"/>
            <a:r>
              <a:rPr lang="ru-RU" dirty="0" smtClean="0"/>
              <a:t>Иванов не знаком с Сидоровым, так как они учатся в разных классах и в разные смены.</a:t>
            </a:r>
          </a:p>
          <a:p>
            <a:r>
              <a:rPr lang="ru-RU" dirty="0" smtClean="0"/>
              <a:t>Кто чем увлекается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ru-RU" dirty="0" smtClean="0"/>
              <a:t>Задание:</a:t>
            </a:r>
          </a:p>
          <a:p>
            <a:pPr>
              <a:buNone/>
            </a:pPr>
            <a:r>
              <a:rPr lang="ru-RU" dirty="0" smtClean="0"/>
              <a:t>После </a:t>
            </a:r>
            <a:r>
              <a:rPr lang="ru-RU" dirty="0" smtClean="0"/>
              <a:t>соревнований бегунов на табло появилась надпись:</a:t>
            </a:r>
          </a:p>
          <a:p>
            <a:pPr>
              <a:buNone/>
            </a:pPr>
            <a:r>
              <a:rPr lang="ru-RU" dirty="0" smtClean="0"/>
              <a:t>• Рустам не был вторым.</a:t>
            </a:r>
          </a:p>
          <a:p>
            <a:pPr>
              <a:buNone/>
            </a:pPr>
            <a:r>
              <a:rPr lang="ru-RU" dirty="0" smtClean="0"/>
              <a:t>• Эдуард отстал от Рустама на два места.</a:t>
            </a:r>
          </a:p>
          <a:p>
            <a:pPr>
              <a:buNone/>
            </a:pPr>
            <a:r>
              <a:rPr lang="ru-RU" dirty="0" smtClean="0"/>
              <a:t>• Яков не был первым.</a:t>
            </a:r>
          </a:p>
          <a:p>
            <a:pPr>
              <a:buNone/>
            </a:pPr>
            <a:r>
              <a:rPr lang="ru-RU" dirty="0" smtClean="0"/>
              <a:t>• Галина не была не первой ни последней.</a:t>
            </a:r>
          </a:p>
          <a:p>
            <a:pPr>
              <a:buNone/>
            </a:pPr>
            <a:r>
              <a:rPr lang="ru-RU" dirty="0" smtClean="0"/>
              <a:t>• </a:t>
            </a:r>
            <a:r>
              <a:rPr lang="ru-RU" dirty="0" err="1" smtClean="0"/>
              <a:t>Карина</a:t>
            </a:r>
            <a:r>
              <a:rPr lang="ru-RU" dirty="0" smtClean="0"/>
              <a:t> финишировала сразу за Яковом.</a:t>
            </a:r>
          </a:p>
          <a:p>
            <a:pPr>
              <a:buNone/>
            </a:pPr>
            <a:r>
              <a:rPr lang="ru-RU" dirty="0" smtClean="0"/>
              <a:t>Кто же победил в этих соревнованиях? Каково было распределение бегунов на финише?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логики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Алгебра логики </a:t>
            </a:r>
            <a:r>
              <a:rPr lang="ru-RU" dirty="0" smtClean="0"/>
              <a:t>— это математический аппарат, с помощью которого записывают, вычисляют, упрощают и преобразовывают логические высказывания.</a:t>
            </a:r>
          </a:p>
          <a:p>
            <a:r>
              <a:rPr lang="ru-RU" dirty="0" smtClean="0"/>
              <a:t>Знаки операции инверсии: НЕ; ¬ 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428860" y="4643446"/>
          <a:ext cx="3660194" cy="1428760"/>
        </p:xfrm>
        <a:graphic>
          <a:graphicData uri="http://schemas.openxmlformats.org/presentationml/2006/ole">
            <p:oleObj spid="_x0000_s1025" name="Точечный рисунок" r:id="rId3" imgW="3115110" imgH="120952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логики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Знаки операции конъюнкции: &amp;; И; </a:t>
            </a:r>
            <a:r>
              <a:rPr lang="el-GR" dirty="0" smtClean="0"/>
              <a:t>˄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Знаки операции дизъюнкции: &amp;; ИЛИ; </a:t>
            </a:r>
            <a:r>
              <a:rPr lang="el-GR" dirty="0" smtClean="0"/>
              <a:t>˅ </a:t>
            </a:r>
            <a:endParaRPr lang="ru-RU" dirty="0" smtClean="0"/>
          </a:p>
          <a:p>
            <a:pPr>
              <a:buNone/>
            </a:pPr>
            <a:r>
              <a:rPr lang="el-GR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857356" y="2428868"/>
          <a:ext cx="3324225" cy="1409700"/>
        </p:xfrm>
        <a:graphic>
          <a:graphicData uri="http://schemas.openxmlformats.org/presentationml/2006/ole">
            <p:oleObj spid="_x0000_s22531" name="Точечный рисунок" r:id="rId4" imgW="4629796" imgH="1961905" progId="Paint.Picture">
              <p:embed/>
            </p:oleObj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857356" y="4572008"/>
          <a:ext cx="3305175" cy="1400175"/>
        </p:xfrm>
        <a:graphic>
          <a:graphicData uri="http://schemas.openxmlformats.org/presentationml/2006/ole">
            <p:oleObj spid="_x0000_s22533" name="Точечный рисунок" r:id="rId5" imgW="4638095" imgH="197195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логики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75191"/>
            <a:ext cx="8786874" cy="4625609"/>
          </a:xfrm>
        </p:spPr>
        <p:txBody>
          <a:bodyPr/>
          <a:lstStyle/>
          <a:p>
            <a:r>
              <a:rPr lang="ru-RU" dirty="0" smtClean="0"/>
              <a:t>Знаки операции импликации: если…, то… ; =&gt; 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Знаки операции эквивалентности: </a:t>
            </a:r>
            <a:r>
              <a:rPr lang="en-US" dirty="0" smtClean="0"/>
              <a:t>&lt;</a:t>
            </a:r>
            <a:r>
              <a:rPr lang="ru-RU" dirty="0" smtClean="0"/>
              <a:t>=&gt;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071538" y="2357430"/>
          <a:ext cx="3276600" cy="1400175"/>
        </p:xfrm>
        <a:graphic>
          <a:graphicData uri="http://schemas.openxmlformats.org/presentationml/2006/ole">
            <p:oleObj spid="_x0000_s23556" name="Точечный рисунок" r:id="rId4" imgW="4629796" imgH="1980952" progId="Paint.Picture">
              <p:embed/>
            </p:oleObj>
          </a:graphicData>
        </a:graphic>
      </p:graphicFrame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1071538" y="4643446"/>
          <a:ext cx="3286125" cy="1419225"/>
        </p:xfrm>
        <a:graphic>
          <a:graphicData uri="http://schemas.openxmlformats.org/presentationml/2006/ole">
            <p:oleObj spid="_x0000_s23558" name="Точечный рисунок" r:id="rId5" imgW="4629796" imgH="200000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логики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75191"/>
            <a:ext cx="8786874" cy="4625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Порядок выполнения логических операций в сложном логическом выражении:</a:t>
            </a:r>
          </a:p>
          <a:p>
            <a:pPr lvl="0"/>
            <a:r>
              <a:rPr lang="ru-RU" dirty="0" smtClean="0"/>
              <a:t>Инверсия;</a:t>
            </a:r>
          </a:p>
          <a:p>
            <a:pPr lvl="0"/>
            <a:r>
              <a:rPr lang="ru-RU" dirty="0" smtClean="0"/>
              <a:t>Конъюнкция;</a:t>
            </a:r>
          </a:p>
          <a:p>
            <a:pPr lvl="0"/>
            <a:r>
              <a:rPr lang="ru-RU" dirty="0" smtClean="0"/>
              <a:t>Дизъюнкция; </a:t>
            </a:r>
          </a:p>
          <a:p>
            <a:pPr lvl="0"/>
            <a:r>
              <a:rPr lang="ru-RU" dirty="0" smtClean="0"/>
              <a:t>Импликация;</a:t>
            </a:r>
          </a:p>
          <a:p>
            <a:pPr lvl="0"/>
            <a:r>
              <a:rPr lang="ru-RU" dirty="0" smtClean="0"/>
              <a:t>Эквивалентность. 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логики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5"/>
            <a:ext cx="9001156" cy="53578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u="sng" dirty="0" smtClean="0"/>
              <a:t>Задание 1</a:t>
            </a:r>
            <a:r>
              <a:rPr lang="ru-RU" dirty="0" smtClean="0"/>
              <a:t>: Запишите высказывание </a:t>
            </a:r>
            <a:br>
              <a:rPr lang="ru-RU" dirty="0" smtClean="0"/>
            </a:br>
            <a:r>
              <a:rPr lang="ru-RU" u="sng" dirty="0" smtClean="0"/>
              <a:t>“</a:t>
            </a:r>
            <a:r>
              <a:rPr lang="ru-RU" i="1" u="sng" dirty="0" smtClean="0"/>
              <a:t>если я куплю яблоки или абрикосы, то приготовлю фруктовый пирог</a:t>
            </a:r>
            <a:r>
              <a:rPr lang="ru-RU" u="sng" dirty="0" smtClean="0"/>
              <a:t>”,  </a:t>
            </a:r>
            <a:r>
              <a:rPr lang="ru-RU" dirty="0" smtClean="0"/>
              <a:t>используя знаки логических операций.</a:t>
            </a:r>
          </a:p>
          <a:p>
            <a:pPr>
              <a:buNone/>
            </a:pPr>
            <a:r>
              <a:rPr lang="ru-RU" dirty="0" smtClean="0"/>
              <a:t>(</a:t>
            </a:r>
            <a:r>
              <a:rPr lang="en-US" dirty="0" smtClean="0"/>
              <a:t>A v B</a:t>
            </a:r>
            <a:r>
              <a:rPr lang="ru-RU" dirty="0" smtClean="0"/>
              <a:t>) -&gt; </a:t>
            </a:r>
            <a:r>
              <a:rPr lang="en-US" dirty="0" smtClean="0"/>
              <a:t>C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u="sng" dirty="0" smtClean="0"/>
              <a:t>Задание 2</a:t>
            </a:r>
            <a:r>
              <a:rPr lang="ru-RU" dirty="0" smtClean="0"/>
              <a:t>:определить результат логического выражения при заданных параметрах</a:t>
            </a:r>
          </a:p>
          <a:p>
            <a:pPr>
              <a:buNone/>
            </a:pPr>
            <a:r>
              <a:rPr lang="ru-RU" dirty="0" smtClean="0"/>
              <a:t>¬( ¬</a:t>
            </a:r>
            <a:r>
              <a:rPr lang="en-US" dirty="0" smtClean="0"/>
              <a:t>B</a:t>
            </a:r>
            <a:r>
              <a:rPr lang="ru-RU" dirty="0" smtClean="0"/>
              <a:t> &amp; ¬</a:t>
            </a:r>
            <a:r>
              <a:rPr lang="en-US" dirty="0" smtClean="0"/>
              <a:t>C</a:t>
            </a:r>
            <a:r>
              <a:rPr lang="ru-RU" dirty="0" smtClean="0"/>
              <a:t> ) </a:t>
            </a:r>
            <a:r>
              <a:rPr lang="en-US" dirty="0" smtClean="0">
                <a:sym typeface="Symbol"/>
              </a:rPr>
              <a:t></a:t>
            </a:r>
            <a:r>
              <a:rPr lang="ru-RU" dirty="0" smtClean="0"/>
              <a:t> ¬( ¬</a:t>
            </a:r>
            <a:r>
              <a:rPr lang="en-US" dirty="0" smtClean="0"/>
              <a:t>A</a:t>
            </a:r>
            <a:r>
              <a:rPr lang="ru-RU" dirty="0" smtClean="0"/>
              <a:t> &amp; ¬</a:t>
            </a:r>
            <a:r>
              <a:rPr lang="en-US" dirty="0" smtClean="0"/>
              <a:t>C</a:t>
            </a:r>
            <a:r>
              <a:rPr lang="ru-RU" dirty="0" smtClean="0"/>
              <a:t> ), </a:t>
            </a:r>
            <a:r>
              <a:rPr lang="ru-RU" u="sng" dirty="0" smtClean="0"/>
              <a:t>при А=1, В=1, С=1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(А </a:t>
            </a:r>
            <a:r>
              <a:rPr lang="en-US" dirty="0" smtClean="0">
                <a:sym typeface="Symbol"/>
              </a:rPr>
              <a:t></a:t>
            </a:r>
            <a:r>
              <a:rPr lang="ru-RU" dirty="0" smtClean="0"/>
              <a:t> (А &amp; В)) &amp; (А &amp; (А </a:t>
            </a:r>
            <a:r>
              <a:rPr lang="en-US" dirty="0" smtClean="0">
                <a:sym typeface="Symbol"/>
              </a:rPr>
              <a:t></a:t>
            </a:r>
            <a:r>
              <a:rPr lang="ru-RU" dirty="0" smtClean="0"/>
              <a:t> В)),  </a:t>
            </a:r>
            <a:r>
              <a:rPr lang="ru-RU" u="sng" dirty="0" smtClean="0"/>
              <a:t>при А=1, В=1</a:t>
            </a:r>
            <a:endParaRPr lang="ru-RU" dirty="0" smtClean="0"/>
          </a:p>
          <a:p>
            <a:pPr>
              <a:buNone/>
            </a:pPr>
            <a:endParaRPr lang="ru-RU" u="sng" dirty="0" smtClean="0"/>
          </a:p>
          <a:p>
            <a:pPr>
              <a:buNone/>
            </a:pPr>
            <a:r>
              <a:rPr lang="ru-RU" u="sng" dirty="0" smtClean="0"/>
              <a:t>Задание </a:t>
            </a:r>
            <a:r>
              <a:rPr lang="ru-RU" u="sng" dirty="0" smtClean="0"/>
              <a:t>3</a:t>
            </a:r>
            <a:r>
              <a:rPr lang="ru-RU" dirty="0" smtClean="0"/>
              <a:t>:Для какого имени истинно высказывание:</a:t>
            </a:r>
          </a:p>
          <a:p>
            <a:pPr>
              <a:buNone/>
            </a:pPr>
            <a:r>
              <a:rPr lang="ru-RU" dirty="0" smtClean="0"/>
              <a:t>¬ (</a:t>
            </a:r>
            <a:r>
              <a:rPr lang="ru-RU" i="1" dirty="0" smtClean="0"/>
              <a:t>Первая буква имени гласная </a:t>
            </a:r>
            <a:r>
              <a:rPr lang="ru-RU" dirty="0" smtClean="0"/>
              <a:t> → </a:t>
            </a:r>
            <a:r>
              <a:rPr lang="ru-RU" i="1" dirty="0" smtClean="0"/>
              <a:t>Четвертая буква имени согласная</a:t>
            </a:r>
            <a:r>
              <a:rPr lang="ru-RU" dirty="0" smtClean="0"/>
              <a:t>)?</a:t>
            </a:r>
          </a:p>
          <a:p>
            <a:pPr>
              <a:buNone/>
            </a:pPr>
            <a:r>
              <a:rPr lang="ru-RU" dirty="0" smtClean="0"/>
              <a:t>1) ЕЛЕНА</a:t>
            </a:r>
          </a:p>
          <a:p>
            <a:pPr>
              <a:buNone/>
            </a:pPr>
            <a:r>
              <a:rPr lang="ru-RU" dirty="0" smtClean="0"/>
              <a:t>2) ВАДИМ</a:t>
            </a:r>
          </a:p>
          <a:p>
            <a:pPr>
              <a:buNone/>
            </a:pPr>
            <a:r>
              <a:rPr lang="ru-RU" dirty="0" smtClean="0"/>
              <a:t>3) АНТОН</a:t>
            </a:r>
          </a:p>
          <a:p>
            <a:pPr>
              <a:buNone/>
            </a:pPr>
            <a:r>
              <a:rPr lang="ru-RU" dirty="0" smtClean="0"/>
              <a:t>4) </a:t>
            </a:r>
            <a:r>
              <a:rPr lang="ru-RU" dirty="0" smtClean="0"/>
              <a:t>ФЕДОР</a:t>
            </a:r>
            <a:r>
              <a:rPr lang="el-GR" dirty="0" smtClean="0"/>
              <a:t> 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5"/>
            <a:ext cx="8786874" cy="53578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 </a:t>
            </a:r>
            <a:r>
              <a:rPr lang="ru-RU" dirty="0" smtClean="0"/>
              <a:t>Объектом </a:t>
            </a:r>
            <a:r>
              <a:rPr lang="ru-RU" dirty="0" smtClean="0"/>
              <a:t>информационного моделирования может быть всё что угодно: отдельные предметы (дерево, стол); физические , химические , биологические процессы, метеорологические явления (гроза, смерч); экономические и социальные процессы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Объект – некоторая часть окружающего нас мира, которая может быть рассмотрена как единое целое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Свойства объекта – совокупность признаков объекта, по которым его можно отличить от других </a:t>
            </a:r>
            <a:r>
              <a:rPr lang="ru-RU" dirty="0" smtClean="0"/>
              <a:t>объектов.</a:t>
            </a:r>
          </a:p>
          <a:p>
            <a:endParaRPr lang="ru-RU" dirty="0" smtClean="0"/>
          </a:p>
          <a:p>
            <a:r>
              <a:rPr lang="ru-RU" dirty="0" smtClean="0"/>
              <a:t>Модель – это упрощенное представление о реальном объекте, процессе или явлении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Моделирование – построение моделей для изучения объектов, процессов, явлений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286123"/>
            <a:ext cx="8786874" cy="357187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Материальные модели воспроизводят геометрические свойства оригинала и имеют реальное воплощение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Информационная модель – совокупность информации, характеризующая свойства и состояния объекта, процесса, явления, а также взаимосвязь с внешним миром.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1" name="Organization Chart 3"/>
          <p:cNvGraphicFramePr>
            <a:graphicFrameLocks/>
          </p:cNvGraphicFramePr>
          <p:nvPr/>
        </p:nvGraphicFramePr>
        <p:xfrm>
          <a:off x="2143108" y="1643050"/>
          <a:ext cx="4143404" cy="1428760"/>
        </p:xfrm>
        <a:graphic>
          <a:graphicData uri="http://schemas.openxmlformats.org/drawingml/2006/compatibility">
            <com:legacyDrawing xmlns:com="http://schemas.openxmlformats.org/drawingml/2006/compatibility" spid="_x0000_s2765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Компьютерное информационное моделирование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5"/>
            <a:ext cx="8786874" cy="26432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Этапы моделирования:</a:t>
            </a:r>
          </a:p>
          <a:p>
            <a:r>
              <a:rPr lang="ru-RU" dirty="0" smtClean="0"/>
              <a:t>1. Построение описательной модели.</a:t>
            </a:r>
          </a:p>
          <a:p>
            <a:r>
              <a:rPr lang="ru-RU" dirty="0" smtClean="0"/>
              <a:t>2. Построение формальной модели.</a:t>
            </a:r>
          </a:p>
          <a:p>
            <a:r>
              <a:rPr lang="ru-RU" dirty="0" smtClean="0"/>
              <a:t>3. Построение компьютерной модели.</a:t>
            </a:r>
          </a:p>
          <a:p>
            <a:r>
              <a:rPr lang="ru-RU" dirty="0" smtClean="0"/>
              <a:t>4. Компьютерный эксперимент.</a:t>
            </a:r>
          </a:p>
          <a:p>
            <a:r>
              <a:rPr lang="ru-RU" dirty="0" smtClean="0"/>
              <a:t>5. Анализ и корректировка результатов.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2777" name="Organization Chart 9"/>
          <p:cNvGraphicFramePr>
            <a:graphicFrameLocks/>
          </p:cNvGraphicFramePr>
          <p:nvPr/>
        </p:nvGraphicFramePr>
        <p:xfrm>
          <a:off x="1785918" y="4357694"/>
          <a:ext cx="4714908" cy="2071702"/>
        </p:xfrm>
        <a:graphic>
          <a:graphicData uri="http://schemas.openxmlformats.org/drawingml/2006/compatibility">
            <com:legacyDrawing xmlns:com="http://schemas.openxmlformats.org/drawingml/2006/compatibility" spid="_x0000_s32777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2519</TotalTime>
  <Words>885</Words>
  <Application>Microsoft Office PowerPoint</Application>
  <PresentationFormat>Экран (4:3)</PresentationFormat>
  <Paragraphs>117</Paragraphs>
  <Slides>17</Slides>
  <Notes>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Модульная</vt:lpstr>
      <vt:lpstr>Изображение Paintbrush</vt:lpstr>
      <vt:lpstr>Повторение. Основы логики. Моделирование</vt:lpstr>
      <vt:lpstr>Основы логики</vt:lpstr>
      <vt:lpstr>Основы логики</vt:lpstr>
      <vt:lpstr>Основы логики</vt:lpstr>
      <vt:lpstr>Основы логики</vt:lpstr>
      <vt:lpstr>Основы логики</vt:lpstr>
      <vt:lpstr>Компьютерное информационное моделирование</vt:lpstr>
      <vt:lpstr>Компьютерное информационное моделирование</vt:lpstr>
      <vt:lpstr>Компьютерное информационное моделирование</vt:lpstr>
      <vt:lpstr>Компьютерное информационное моделирование</vt:lpstr>
      <vt:lpstr>Компьютерное информационное моделирование</vt:lpstr>
      <vt:lpstr>Компьютерное информационное моделирование</vt:lpstr>
      <vt:lpstr>Компьютерное информационное моделирование</vt:lpstr>
      <vt:lpstr>Слайд 14</vt:lpstr>
      <vt:lpstr>Компьютерное информационное моделирование</vt:lpstr>
      <vt:lpstr>Компьютерное информационное моделирование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362</cp:revision>
  <dcterms:created xsi:type="dcterms:W3CDTF">2015-08-30T09:51:53Z</dcterms:created>
  <dcterms:modified xsi:type="dcterms:W3CDTF">2016-05-17T17:18:53Z</dcterms:modified>
</cp:coreProperties>
</file>