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67" r:id="rId21"/>
    <p:sldId id="268" r:id="rId22"/>
    <p:sldId id="269" r:id="rId23"/>
    <p:sldId id="270" r:id="rId24"/>
    <p:sldId id="271" r:id="rId25"/>
    <p:sldId id="272" r:id="rId26"/>
    <p:sldId id="26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49B5FD-BED8-4E48-88F0-DBD609AD6DD3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8F7CED5-4AE9-4D6A-90EA-274A16057B6A}">
      <dgm:prSet phldrT="[Текст]"/>
      <dgm:spPr/>
      <dgm:t>
        <a:bodyPr/>
        <a:lstStyle/>
        <a:p>
          <a:r>
            <a:rPr lang="ru-RU" dirty="0" smtClean="0"/>
            <a:t>загрузочный кластер</a:t>
          </a:r>
          <a:endParaRPr lang="ru-RU" dirty="0"/>
        </a:p>
      </dgm:t>
    </dgm:pt>
    <dgm:pt modelId="{C87F5EBD-C1B2-42E5-A96C-DC61B84530C0}" type="parTrans" cxnId="{45D8A85B-05C4-4329-8230-A7A4B6FC89CD}">
      <dgm:prSet/>
      <dgm:spPr/>
      <dgm:t>
        <a:bodyPr/>
        <a:lstStyle/>
        <a:p>
          <a:endParaRPr lang="ru-RU"/>
        </a:p>
      </dgm:t>
    </dgm:pt>
    <dgm:pt modelId="{0DE1C117-7AEA-4906-8D22-D9E977FF20E1}" type="sibTrans" cxnId="{45D8A85B-05C4-4329-8230-A7A4B6FC89CD}">
      <dgm:prSet/>
      <dgm:spPr/>
      <dgm:t>
        <a:bodyPr/>
        <a:lstStyle/>
        <a:p>
          <a:endParaRPr lang="ru-RU"/>
        </a:p>
      </dgm:t>
    </dgm:pt>
    <dgm:pt modelId="{7F25AD83-8658-4E5C-9700-D6FCC7535886}">
      <dgm:prSet phldrT="[Текст]"/>
      <dgm:spPr/>
      <dgm:t>
        <a:bodyPr/>
        <a:lstStyle/>
        <a:p>
          <a:r>
            <a:rPr lang="ru-RU" dirty="0" smtClean="0"/>
            <a:t>таблицу размещения файлов (содержит в ячейках цепочку номеров кластеров для каждого файла)</a:t>
          </a:r>
          <a:endParaRPr lang="ru-RU" dirty="0"/>
        </a:p>
      </dgm:t>
    </dgm:pt>
    <dgm:pt modelId="{99E1EAD7-A663-411D-B5C9-D72AEABAE5F1}" type="parTrans" cxnId="{C3F20775-6971-486C-B3D6-A26A873BC0E9}">
      <dgm:prSet/>
      <dgm:spPr/>
      <dgm:t>
        <a:bodyPr/>
        <a:lstStyle/>
        <a:p>
          <a:endParaRPr lang="ru-RU"/>
        </a:p>
      </dgm:t>
    </dgm:pt>
    <dgm:pt modelId="{F685840C-E9B4-4B9B-A34F-FA583F9DE710}" type="sibTrans" cxnId="{C3F20775-6971-486C-B3D6-A26A873BC0E9}">
      <dgm:prSet/>
      <dgm:spPr/>
      <dgm:t>
        <a:bodyPr/>
        <a:lstStyle/>
        <a:p>
          <a:endParaRPr lang="ru-RU"/>
        </a:p>
      </dgm:t>
    </dgm:pt>
    <dgm:pt modelId="{822C67D1-74DB-42AF-BE43-9FA8852DF909}">
      <dgm:prSet/>
      <dgm:spPr/>
      <dgm:t>
        <a:bodyPr/>
        <a:lstStyle/>
        <a:p>
          <a:r>
            <a:rPr lang="ru-RU" dirty="0" smtClean="0"/>
            <a:t>корневой каталог</a:t>
          </a:r>
          <a:endParaRPr lang="ru-RU" dirty="0"/>
        </a:p>
      </dgm:t>
    </dgm:pt>
    <dgm:pt modelId="{6FB84002-1C36-49F3-B13D-A6C6F7ABC316}" type="parTrans" cxnId="{EEDDD996-F83B-448B-ADB6-70210C24F9F0}">
      <dgm:prSet/>
      <dgm:spPr/>
      <dgm:t>
        <a:bodyPr/>
        <a:lstStyle/>
        <a:p>
          <a:endParaRPr lang="ru-RU"/>
        </a:p>
      </dgm:t>
    </dgm:pt>
    <dgm:pt modelId="{B2AFA488-64AB-48E1-9672-336667601302}" type="sibTrans" cxnId="{EEDDD996-F83B-448B-ADB6-70210C24F9F0}">
      <dgm:prSet/>
      <dgm:spPr/>
      <dgm:t>
        <a:bodyPr/>
        <a:lstStyle/>
        <a:p>
          <a:endParaRPr lang="ru-RU"/>
        </a:p>
      </dgm:t>
    </dgm:pt>
    <dgm:pt modelId="{91BE6E9A-1610-4E05-BE79-81AC69AE64AC}">
      <dgm:prSet/>
      <dgm:spPr/>
      <dgm:t>
        <a:bodyPr/>
        <a:lstStyle/>
        <a:p>
          <a:r>
            <a:rPr lang="ru-RU" smtClean="0"/>
            <a:t>файлы</a:t>
          </a:r>
          <a:endParaRPr lang="ru-RU" dirty="0"/>
        </a:p>
      </dgm:t>
    </dgm:pt>
    <dgm:pt modelId="{35B04010-599A-46FD-9A94-86B3F30DBDD5}" type="parTrans" cxnId="{FED078D7-44C2-43A5-B4D3-17B1F5F0099B}">
      <dgm:prSet/>
      <dgm:spPr/>
      <dgm:t>
        <a:bodyPr/>
        <a:lstStyle/>
        <a:p>
          <a:endParaRPr lang="ru-RU"/>
        </a:p>
      </dgm:t>
    </dgm:pt>
    <dgm:pt modelId="{7CE0A4FA-B3EC-43D2-A911-CAF6FEF77CA6}" type="sibTrans" cxnId="{FED078D7-44C2-43A5-B4D3-17B1F5F0099B}">
      <dgm:prSet/>
      <dgm:spPr/>
      <dgm:t>
        <a:bodyPr/>
        <a:lstStyle/>
        <a:p>
          <a:endParaRPr lang="ru-RU"/>
        </a:p>
      </dgm:t>
    </dgm:pt>
    <dgm:pt modelId="{354BCAC0-7077-42A6-8593-6F313E532F32}" type="pres">
      <dgm:prSet presAssocID="{3249B5FD-BED8-4E48-88F0-DBD609AD6DD3}" presName="linear" presStyleCnt="0">
        <dgm:presLayoutVars>
          <dgm:animLvl val="lvl"/>
          <dgm:resizeHandles val="exact"/>
        </dgm:presLayoutVars>
      </dgm:prSet>
      <dgm:spPr/>
    </dgm:pt>
    <dgm:pt modelId="{FFA6C55B-6D9C-44F0-BF3E-119CD03BCAC7}" type="pres">
      <dgm:prSet presAssocID="{88F7CED5-4AE9-4D6A-90EA-274A16057B6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6DF93-0284-4B4A-A9D5-72C26FB1CEBA}" type="pres">
      <dgm:prSet presAssocID="{0DE1C117-7AEA-4906-8D22-D9E977FF20E1}" presName="spacer" presStyleCnt="0"/>
      <dgm:spPr/>
    </dgm:pt>
    <dgm:pt modelId="{6F0C65E5-44DF-4D6F-9677-7D097AFB821E}" type="pres">
      <dgm:prSet presAssocID="{7F25AD83-8658-4E5C-9700-D6FCC753588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C4E4D6-46EA-4528-BB74-2E2DE4385031}" type="pres">
      <dgm:prSet presAssocID="{F685840C-E9B4-4B9B-A34F-FA583F9DE710}" presName="spacer" presStyleCnt="0"/>
      <dgm:spPr/>
    </dgm:pt>
    <dgm:pt modelId="{09926C54-03E5-4C4E-A780-8E467C532A13}" type="pres">
      <dgm:prSet presAssocID="{822C67D1-74DB-42AF-BE43-9FA8852DF90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73B2FB-C8A5-475F-8A69-E4EB16218F28}" type="pres">
      <dgm:prSet presAssocID="{B2AFA488-64AB-48E1-9672-336667601302}" presName="spacer" presStyleCnt="0"/>
      <dgm:spPr/>
    </dgm:pt>
    <dgm:pt modelId="{41E6236E-B165-437C-B390-B9BF9FF99BA7}" type="pres">
      <dgm:prSet presAssocID="{91BE6E9A-1610-4E05-BE79-81AC69AE64A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CFA7B8-D1AD-4FB9-A330-2039F03E2EA2}" type="presOf" srcId="{3249B5FD-BED8-4E48-88F0-DBD609AD6DD3}" destId="{354BCAC0-7077-42A6-8593-6F313E532F32}" srcOrd="0" destOrd="0" presId="urn:microsoft.com/office/officeart/2005/8/layout/vList2"/>
    <dgm:cxn modelId="{5EC563B5-4B79-41D7-A28B-25DF887B69A3}" type="presOf" srcId="{91BE6E9A-1610-4E05-BE79-81AC69AE64AC}" destId="{41E6236E-B165-437C-B390-B9BF9FF99BA7}" srcOrd="0" destOrd="0" presId="urn:microsoft.com/office/officeart/2005/8/layout/vList2"/>
    <dgm:cxn modelId="{45D8A85B-05C4-4329-8230-A7A4B6FC89CD}" srcId="{3249B5FD-BED8-4E48-88F0-DBD609AD6DD3}" destId="{88F7CED5-4AE9-4D6A-90EA-274A16057B6A}" srcOrd="0" destOrd="0" parTransId="{C87F5EBD-C1B2-42E5-A96C-DC61B84530C0}" sibTransId="{0DE1C117-7AEA-4906-8D22-D9E977FF20E1}"/>
    <dgm:cxn modelId="{BC4FE21F-8031-4289-B1B3-72AA6B277D56}" type="presOf" srcId="{7F25AD83-8658-4E5C-9700-D6FCC7535886}" destId="{6F0C65E5-44DF-4D6F-9677-7D097AFB821E}" srcOrd="0" destOrd="0" presId="urn:microsoft.com/office/officeart/2005/8/layout/vList2"/>
    <dgm:cxn modelId="{19DFE546-707C-49B7-82DD-AE72F65D6BCD}" type="presOf" srcId="{822C67D1-74DB-42AF-BE43-9FA8852DF909}" destId="{09926C54-03E5-4C4E-A780-8E467C532A13}" srcOrd="0" destOrd="0" presId="urn:microsoft.com/office/officeart/2005/8/layout/vList2"/>
    <dgm:cxn modelId="{FED078D7-44C2-43A5-B4D3-17B1F5F0099B}" srcId="{3249B5FD-BED8-4E48-88F0-DBD609AD6DD3}" destId="{91BE6E9A-1610-4E05-BE79-81AC69AE64AC}" srcOrd="3" destOrd="0" parTransId="{35B04010-599A-46FD-9A94-86B3F30DBDD5}" sibTransId="{7CE0A4FA-B3EC-43D2-A911-CAF6FEF77CA6}"/>
    <dgm:cxn modelId="{C3F20775-6971-486C-B3D6-A26A873BC0E9}" srcId="{3249B5FD-BED8-4E48-88F0-DBD609AD6DD3}" destId="{7F25AD83-8658-4E5C-9700-D6FCC7535886}" srcOrd="1" destOrd="0" parTransId="{99E1EAD7-A663-411D-B5C9-D72AEABAE5F1}" sibTransId="{F685840C-E9B4-4B9B-A34F-FA583F9DE710}"/>
    <dgm:cxn modelId="{D5F8A010-D1D5-4E29-81DA-4C585E1D68CF}" type="presOf" srcId="{88F7CED5-4AE9-4D6A-90EA-274A16057B6A}" destId="{FFA6C55B-6D9C-44F0-BF3E-119CD03BCAC7}" srcOrd="0" destOrd="0" presId="urn:microsoft.com/office/officeart/2005/8/layout/vList2"/>
    <dgm:cxn modelId="{EEDDD996-F83B-448B-ADB6-70210C24F9F0}" srcId="{3249B5FD-BED8-4E48-88F0-DBD609AD6DD3}" destId="{822C67D1-74DB-42AF-BE43-9FA8852DF909}" srcOrd="2" destOrd="0" parTransId="{6FB84002-1C36-49F3-B13D-A6C6F7ABC316}" sibTransId="{B2AFA488-64AB-48E1-9672-336667601302}"/>
    <dgm:cxn modelId="{86754166-9BD3-4B2C-BCDC-78074A50AFCF}" type="presParOf" srcId="{354BCAC0-7077-42A6-8593-6F313E532F32}" destId="{FFA6C55B-6D9C-44F0-BF3E-119CD03BCAC7}" srcOrd="0" destOrd="0" presId="urn:microsoft.com/office/officeart/2005/8/layout/vList2"/>
    <dgm:cxn modelId="{07E1A2CA-B714-408D-A241-9D9F7EF3E2AB}" type="presParOf" srcId="{354BCAC0-7077-42A6-8593-6F313E532F32}" destId="{A1E6DF93-0284-4B4A-A9D5-72C26FB1CEBA}" srcOrd="1" destOrd="0" presId="urn:microsoft.com/office/officeart/2005/8/layout/vList2"/>
    <dgm:cxn modelId="{68DC5306-7A97-443D-A0A1-3858E438FB49}" type="presParOf" srcId="{354BCAC0-7077-42A6-8593-6F313E532F32}" destId="{6F0C65E5-44DF-4D6F-9677-7D097AFB821E}" srcOrd="2" destOrd="0" presId="urn:microsoft.com/office/officeart/2005/8/layout/vList2"/>
    <dgm:cxn modelId="{266D6A08-DE12-419B-BFEF-61D79660053C}" type="presParOf" srcId="{354BCAC0-7077-42A6-8593-6F313E532F32}" destId="{4EC4E4D6-46EA-4528-BB74-2E2DE4385031}" srcOrd="3" destOrd="0" presId="urn:microsoft.com/office/officeart/2005/8/layout/vList2"/>
    <dgm:cxn modelId="{DDF6958D-9A96-4DE4-A1B4-D6A8728FC390}" type="presParOf" srcId="{354BCAC0-7077-42A6-8593-6F313E532F32}" destId="{09926C54-03E5-4C4E-A780-8E467C532A13}" srcOrd="4" destOrd="0" presId="urn:microsoft.com/office/officeart/2005/8/layout/vList2"/>
    <dgm:cxn modelId="{0DF7F6FB-1778-4AE7-8430-F0EDE7363B9F}" type="presParOf" srcId="{354BCAC0-7077-42A6-8593-6F313E532F32}" destId="{B573B2FB-C8A5-475F-8A69-E4EB16218F28}" srcOrd="5" destOrd="0" presId="urn:microsoft.com/office/officeart/2005/8/layout/vList2"/>
    <dgm:cxn modelId="{0D5065A3-D910-49FC-8384-21658BC2835B}" type="presParOf" srcId="{354BCAC0-7077-42A6-8593-6F313E532F32}" destId="{41E6236E-B165-437C-B390-B9BF9FF99BA7}" srcOrd="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00306"/>
            <a:ext cx="8077200" cy="25288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Файл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файловые </a:t>
            </a:r>
            <a:r>
              <a:rPr lang="ru-RU" dirty="0" smtClean="0"/>
              <a:t>системы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Форматирование носителей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Форматирование</a:t>
            </a:r>
            <a:r>
              <a:rPr lang="ru-RU" dirty="0" smtClean="0"/>
              <a:t> </a:t>
            </a:r>
            <a:r>
              <a:rPr lang="ru-RU" dirty="0" smtClean="0"/>
              <a:t>- создание логической структуры </a:t>
            </a:r>
            <a:r>
              <a:rPr lang="ru-RU" dirty="0" smtClean="0"/>
              <a:t>в соответствии с определенной файловой </a:t>
            </a:r>
            <a:r>
              <a:rPr lang="ru-RU" dirty="0" smtClean="0"/>
              <a:t>системой.</a:t>
            </a:r>
          </a:p>
          <a:p>
            <a:pPr>
              <a:buNone/>
            </a:pPr>
            <a:r>
              <a:rPr lang="ru-RU" dirty="0" smtClean="0"/>
              <a:t>Формирование </a:t>
            </a:r>
            <a:r>
              <a:rPr lang="ru-RU" dirty="0" smtClean="0"/>
              <a:t>структуры </a:t>
            </a:r>
            <a:r>
              <a:rPr lang="ru-RU" dirty="0" smtClean="0"/>
              <a:t>диска состоит в создании на диске концентрических дорожек, которые, в свою очередь, делятся на </a:t>
            </a:r>
            <a:r>
              <a:rPr lang="ru-RU" dirty="0" smtClean="0"/>
              <a:t>секторы.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Интерфейс командной строки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Когда </a:t>
            </a:r>
            <a:r>
              <a:rPr lang="ru-RU" dirty="0" smtClean="0"/>
              <a:t>еще не был разработан графический интерфейс операционных систем, форматирование дисков и другие операции с файлами проводились с использованием </a:t>
            </a:r>
            <a:r>
              <a:rPr lang="ru-RU" dirty="0" smtClean="0">
                <a:solidFill>
                  <a:srgbClr val="FF0000"/>
                </a:solidFill>
              </a:rPr>
              <a:t>командной строки </a:t>
            </a:r>
            <a:r>
              <a:rPr lang="ru-RU" dirty="0" smtClean="0"/>
              <a:t>операционной системы MS-DOS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Вводятся </a:t>
            </a:r>
            <a:r>
              <a:rPr lang="ru-RU" dirty="0" smtClean="0"/>
              <a:t>команды с клавиатуры, в том числе:</a:t>
            </a:r>
          </a:p>
          <a:p>
            <a:r>
              <a:rPr lang="ru-RU" dirty="0" smtClean="0"/>
              <a:t>команды </a:t>
            </a:r>
            <a:r>
              <a:rPr lang="ru-RU" dirty="0" smtClean="0"/>
              <a:t>работы с дисками </a:t>
            </a:r>
            <a:r>
              <a:rPr lang="ru-RU" b="1" dirty="0" smtClean="0"/>
              <a:t>(</a:t>
            </a:r>
            <a:r>
              <a:rPr lang="ru-RU" b="1" dirty="0" err="1" smtClean="0"/>
              <a:t>format</a:t>
            </a:r>
            <a:r>
              <a:rPr lang="ru-RU" b="1" dirty="0" smtClean="0"/>
              <a:t>, </a:t>
            </a:r>
            <a:r>
              <a:rPr lang="ru-RU" b="1" dirty="0" err="1" smtClean="0"/>
              <a:t>defrag</a:t>
            </a:r>
            <a:r>
              <a:rPr lang="ru-RU" b="1" dirty="0" smtClean="0"/>
              <a:t> </a:t>
            </a:r>
            <a:r>
              <a:rPr lang="ru-RU" dirty="0" smtClean="0"/>
              <a:t>и др.);</a:t>
            </a:r>
          </a:p>
          <a:p>
            <a:r>
              <a:rPr lang="ru-RU" dirty="0" smtClean="0"/>
              <a:t>команды </a:t>
            </a:r>
            <a:r>
              <a:rPr lang="ru-RU" dirty="0" smtClean="0"/>
              <a:t>работы с файлами </a:t>
            </a:r>
            <a:r>
              <a:rPr lang="ru-RU" b="1" dirty="0" smtClean="0"/>
              <a:t>(</a:t>
            </a:r>
            <a:r>
              <a:rPr lang="ru-RU" b="1" dirty="0" err="1" smtClean="0"/>
              <a:t>copy</a:t>
            </a:r>
            <a:r>
              <a:rPr lang="ru-RU" b="1" dirty="0" smtClean="0"/>
              <a:t>, </a:t>
            </a:r>
            <a:r>
              <a:rPr lang="ru-RU" b="1" dirty="0" err="1" smtClean="0"/>
              <a:t>del</a:t>
            </a:r>
            <a:r>
              <a:rPr lang="ru-RU" b="1" dirty="0" smtClean="0"/>
              <a:t>, </a:t>
            </a:r>
            <a:r>
              <a:rPr lang="ru-RU" b="1" dirty="0" err="1" smtClean="0"/>
              <a:t>rename</a:t>
            </a:r>
            <a:r>
              <a:rPr lang="ru-RU" b="1" dirty="0" smtClean="0"/>
              <a:t> </a:t>
            </a:r>
            <a:r>
              <a:rPr lang="ru-RU" dirty="0" smtClean="0"/>
              <a:t>и др.);</a:t>
            </a:r>
          </a:p>
          <a:p>
            <a:r>
              <a:rPr lang="ru-RU" dirty="0" smtClean="0"/>
              <a:t>команды </a:t>
            </a:r>
            <a:r>
              <a:rPr lang="ru-RU" dirty="0" smtClean="0"/>
              <a:t>работы с каталогами (</a:t>
            </a:r>
            <a:r>
              <a:rPr lang="ru-RU" b="1" dirty="0" err="1" smtClean="0"/>
              <a:t>cd</a:t>
            </a:r>
            <a:r>
              <a:rPr lang="ru-RU" b="1" dirty="0" smtClean="0"/>
              <a:t>, </a:t>
            </a:r>
            <a:r>
              <a:rPr lang="ru-RU" b="1" dirty="0" err="1" smtClean="0"/>
              <a:t>dir</a:t>
            </a:r>
            <a:r>
              <a:rPr lang="ru-RU" b="1" dirty="0" smtClean="0"/>
              <a:t> </a:t>
            </a:r>
            <a:r>
              <a:rPr lang="ru-RU" dirty="0" smtClean="0"/>
              <a:t>и др</a:t>
            </a:r>
            <a:r>
              <a:rPr lang="ru-RU" dirty="0" smtClean="0"/>
              <a:t>.).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Файл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9001156" cy="4625609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Файл</a:t>
            </a:r>
            <a:r>
              <a:rPr lang="ru-RU" sz="2800" b="1" dirty="0" smtClean="0"/>
              <a:t> </a:t>
            </a:r>
            <a:r>
              <a:rPr lang="ru-RU" sz="2800" dirty="0" smtClean="0"/>
              <a:t>— это некоторая информация (программа или данные), имеющая имя и хранящаяся в долговременной (внешней) памяти.</a:t>
            </a:r>
          </a:p>
          <a:p>
            <a:pPr>
              <a:buNone/>
            </a:pPr>
            <a:r>
              <a:rPr lang="ru-RU" sz="2800" dirty="0" smtClean="0"/>
              <a:t>Имя файла состоит из двух частей, разделенных точкой: собственно имени файла и расширения, определяющего тип </a:t>
            </a:r>
            <a:r>
              <a:rPr lang="ru-RU" sz="2800" dirty="0" smtClean="0"/>
              <a:t>файла.</a:t>
            </a:r>
          </a:p>
          <a:p>
            <a:pPr algn="ctr">
              <a:buNone/>
            </a:pPr>
            <a:r>
              <a:rPr lang="ru-RU" sz="1800" i="1" dirty="0" smtClean="0"/>
              <a:t>Таблица 1.4. </a:t>
            </a:r>
            <a:r>
              <a:rPr lang="ru-RU" sz="1800" dirty="0" smtClean="0"/>
              <a:t>Некоторые типы файлов и расширений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2000232" y="4429132"/>
          <a:ext cx="5143536" cy="2238784"/>
        </p:xfrm>
        <a:graphic>
          <a:graphicData uri="http://schemas.openxmlformats.org/presentationml/2006/ole">
            <p:oleObj spid="_x0000_s35841" name="Точечный рисунок" r:id="rId3" imgW="5009524" imgH="219047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Атрибуты файлов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«</a:t>
            </a:r>
            <a:r>
              <a:rPr lang="ru-RU" dirty="0" smtClean="0"/>
              <a:t>только для чтения» </a:t>
            </a:r>
            <a:r>
              <a:rPr lang="ru-RU" dirty="0" smtClean="0"/>
              <a:t>(«</a:t>
            </a:r>
            <a:r>
              <a:rPr lang="en-US" dirty="0" smtClean="0"/>
              <a:t>read only</a:t>
            </a:r>
            <a:r>
              <a:rPr lang="ru-RU" dirty="0" smtClean="0"/>
              <a:t>») </a:t>
            </a:r>
            <a:r>
              <a:rPr lang="ru-RU" dirty="0" smtClean="0"/>
              <a:t>— доступен </a:t>
            </a:r>
            <a:r>
              <a:rPr lang="ru-RU" dirty="0" smtClean="0"/>
              <a:t>операционной системе и приложениям только для чтения, </a:t>
            </a:r>
            <a:r>
              <a:rPr lang="ru-RU" dirty="0" smtClean="0"/>
              <a:t>в </a:t>
            </a:r>
            <a:r>
              <a:rPr lang="ru-RU" dirty="0" smtClean="0"/>
              <a:t>нем нельзя сохранить какие-либо исправления;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скрытый» </a:t>
            </a:r>
            <a:r>
              <a:rPr lang="ru-RU" dirty="0" smtClean="0"/>
              <a:t>(«</a:t>
            </a:r>
            <a:r>
              <a:rPr lang="ru-RU" dirty="0" err="1" smtClean="0"/>
              <a:t>hidden</a:t>
            </a:r>
            <a:r>
              <a:rPr lang="ru-RU" dirty="0" smtClean="0"/>
              <a:t>») </a:t>
            </a:r>
            <a:r>
              <a:rPr lang="ru-RU" dirty="0" smtClean="0"/>
              <a:t>— не </a:t>
            </a:r>
            <a:r>
              <a:rPr lang="ru-RU" dirty="0" smtClean="0"/>
              <a:t>выводится при показе содержимого папок;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системный» </a:t>
            </a:r>
            <a:r>
              <a:rPr lang="ru-RU" dirty="0" smtClean="0"/>
              <a:t>(«</a:t>
            </a:r>
            <a:r>
              <a:rPr lang="ru-RU" dirty="0" err="1" smtClean="0"/>
              <a:t>system</a:t>
            </a:r>
            <a:r>
              <a:rPr lang="ru-RU" dirty="0" smtClean="0"/>
              <a:t>») </a:t>
            </a:r>
            <a:r>
              <a:rPr lang="ru-RU" dirty="0" smtClean="0"/>
              <a:t>— относится </a:t>
            </a:r>
            <a:r>
              <a:rPr lang="ru-RU" dirty="0" smtClean="0"/>
              <a:t>к системным файлам операционной системы, которые нельзя удалять или изменять;</a:t>
            </a:r>
          </a:p>
          <a:p>
            <a:r>
              <a:rPr lang="ru-RU" dirty="0" smtClean="0"/>
              <a:t>«</a:t>
            </a:r>
            <a:r>
              <a:rPr lang="ru-RU" dirty="0" smtClean="0"/>
              <a:t>архивный» </a:t>
            </a:r>
            <a:r>
              <a:rPr lang="ru-RU" dirty="0" smtClean="0"/>
              <a:t>(«</a:t>
            </a:r>
            <a:r>
              <a:rPr lang="ru-RU" dirty="0" err="1" smtClean="0"/>
              <a:t>archive</a:t>
            </a:r>
            <a:r>
              <a:rPr lang="ru-RU" dirty="0" smtClean="0"/>
              <a:t>») </a:t>
            </a:r>
            <a:r>
              <a:rPr lang="ru-RU" dirty="0" smtClean="0"/>
              <a:t>— указывает </a:t>
            </a:r>
            <a:r>
              <a:rPr lang="ru-RU" dirty="0" smtClean="0"/>
              <a:t>программам архивации файлы, предназначенные для резервного копирования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Архивация файлов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Архивация</a:t>
            </a:r>
            <a:r>
              <a:rPr lang="ru-RU" dirty="0" smtClean="0"/>
              <a:t> – процесс сжатия файла для </a:t>
            </a:r>
            <a:r>
              <a:rPr lang="ru-RU" dirty="0" smtClean="0"/>
              <a:t>уменьшения места, занимаемого файлами, с целью долговременного хранения или передачи по компьютерным </a:t>
            </a:r>
            <a:r>
              <a:rPr lang="ru-RU" dirty="0" smtClean="0"/>
              <a:t>сетям.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Архиваторы </a:t>
            </a:r>
            <a:r>
              <a:rPr lang="ru-RU" b="1" dirty="0" smtClean="0"/>
              <a:t>- </a:t>
            </a:r>
            <a:r>
              <a:rPr lang="ru-RU" dirty="0" smtClean="0"/>
              <a:t>специализированных приложений </a:t>
            </a:r>
            <a:r>
              <a:rPr lang="ru-RU" dirty="0" smtClean="0"/>
              <a:t>для архивации (сжатия) файлов.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Архивация файлов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 создании нового архива нужно задать параметры архивации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задать </a:t>
            </a:r>
            <a:r>
              <a:rPr lang="ru-RU" dirty="0" smtClean="0"/>
              <a:t>имя </a:t>
            </a:r>
            <a:r>
              <a:rPr lang="ru-RU" dirty="0" smtClean="0"/>
              <a:t>и </a:t>
            </a:r>
            <a:r>
              <a:rPr lang="ru-RU" dirty="0" smtClean="0"/>
              <a:t>место его сохранения на диске;</a:t>
            </a:r>
          </a:p>
          <a:p>
            <a:r>
              <a:rPr lang="ru-RU" dirty="0" smtClean="0"/>
              <a:t>выбрать </a:t>
            </a:r>
            <a:r>
              <a:rPr lang="ru-RU" dirty="0" smtClean="0"/>
              <a:t>формат архивации ZIP, 7z, RAR или др.;</a:t>
            </a:r>
          </a:p>
          <a:p>
            <a:r>
              <a:rPr lang="ru-RU" dirty="0" smtClean="0"/>
              <a:t>выбрать </a:t>
            </a:r>
            <a:r>
              <a:rPr lang="ru-RU" dirty="0" smtClean="0"/>
              <a:t>степень сжатия файлов (от </a:t>
            </a:r>
            <a:r>
              <a:rPr lang="ru-RU" i="1" dirty="0" smtClean="0"/>
              <a:t>Без сжатия 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i="1" dirty="0" smtClean="0"/>
              <a:t>Максимальный </a:t>
            </a:r>
            <a:r>
              <a:rPr lang="ru-RU" i="1" dirty="0" smtClean="0"/>
              <a:t>)</a:t>
            </a:r>
            <a:r>
              <a:rPr lang="ru-RU" dirty="0" smtClean="0"/>
              <a:t>;</a:t>
            </a:r>
            <a:endParaRPr lang="ru-RU" dirty="0" smtClean="0"/>
          </a:p>
          <a:p>
            <a:r>
              <a:rPr lang="ru-RU" dirty="0" smtClean="0"/>
              <a:t>выбрать </a:t>
            </a:r>
            <a:r>
              <a:rPr lang="ru-RU" dirty="0" smtClean="0"/>
              <a:t>размер словаря и </a:t>
            </a:r>
            <a:r>
              <a:rPr lang="ru-RU" dirty="0" smtClean="0"/>
              <a:t>слова;</a:t>
            </a:r>
            <a:endParaRPr lang="ru-RU" dirty="0" smtClean="0"/>
          </a:p>
          <a:p>
            <a:r>
              <a:rPr lang="ru-RU" dirty="0" smtClean="0"/>
              <a:t>можно </a:t>
            </a:r>
            <a:r>
              <a:rPr lang="ru-RU" dirty="0" smtClean="0"/>
              <a:t>создать многотомный архив, т. е. архив, состоящий из нескольких </a:t>
            </a:r>
            <a:r>
              <a:rPr lang="ru-RU" dirty="0" smtClean="0"/>
              <a:t>частей;</a:t>
            </a:r>
            <a:endParaRPr lang="ru-RU" dirty="0" smtClean="0"/>
          </a:p>
          <a:p>
            <a:r>
              <a:rPr lang="ru-RU" dirty="0" smtClean="0"/>
              <a:t>можно </a:t>
            </a:r>
            <a:r>
              <a:rPr lang="ru-RU" dirty="0" smtClean="0"/>
              <a:t>создать непрерывный </a:t>
            </a:r>
            <a:r>
              <a:rPr lang="ru-RU" dirty="0" smtClean="0"/>
              <a:t>архив </a:t>
            </a:r>
            <a:r>
              <a:rPr lang="ru-RU" dirty="0" smtClean="0"/>
              <a:t>(в архиваторе RAR), что позволяет добиться максимальной степени сжатия нескольких файлов;</a:t>
            </a:r>
          </a:p>
          <a:p>
            <a:r>
              <a:rPr lang="ru-RU" dirty="0" smtClean="0"/>
              <a:t>можно </a:t>
            </a:r>
            <a:r>
              <a:rPr lang="ru-RU" dirty="0" smtClean="0"/>
              <a:t>создать самораспаковывающийся архив SFX, который является исполнимым файлом и имеет расширение </a:t>
            </a:r>
            <a:r>
              <a:rPr lang="ru-RU" dirty="0" err="1" smtClean="0"/>
              <a:t>ехе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Дефрагментация дисков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86851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Дефрагментация</a:t>
            </a:r>
            <a:r>
              <a:rPr lang="ru-RU" dirty="0" smtClean="0"/>
              <a:t> - процесс перераспределения </a:t>
            </a:r>
            <a:r>
              <a:rPr lang="ru-RU" dirty="0" smtClean="0"/>
              <a:t>файлов на диске, при котором они располагаются в </a:t>
            </a:r>
            <a:r>
              <a:rPr lang="ru-RU" dirty="0" smtClean="0"/>
              <a:t>непрерывной </a:t>
            </a:r>
            <a:r>
              <a:rPr lang="ru-RU" dirty="0" smtClean="0"/>
              <a:t>последовательности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Процесс разбиения файла на небольшие фрагменты при записи на диск называется </a:t>
            </a:r>
            <a:r>
              <a:rPr lang="ru-RU" i="1" dirty="0" smtClean="0">
                <a:solidFill>
                  <a:srgbClr val="FF0000"/>
                </a:solidFill>
              </a:rPr>
              <a:t>фрагментацией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Если </a:t>
            </a:r>
            <a:r>
              <a:rPr lang="ru-RU" dirty="0" smtClean="0"/>
              <a:t>на диске много фрагментированных файлов, скорость чтения носителя уменьшается, поскольку поиск </a:t>
            </a:r>
            <a:r>
              <a:rPr lang="ru-RU" dirty="0" smtClean="0"/>
              <a:t>кластеров </a:t>
            </a:r>
            <a:r>
              <a:rPr lang="ru-RU" dirty="0" smtClean="0"/>
              <a:t>требует времени.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Иерархическая файловая </a:t>
            </a:r>
            <a:r>
              <a:rPr lang="ru-RU" dirty="0" smtClean="0"/>
              <a:t>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Каталог - </a:t>
            </a:r>
            <a:r>
              <a:rPr lang="ru-RU" dirty="0" smtClean="0"/>
              <a:t>список информации </a:t>
            </a:r>
            <a:r>
              <a:rPr lang="ru-RU" dirty="0" smtClean="0"/>
              <a:t>о файлах, для поиска файлов </a:t>
            </a:r>
            <a:r>
              <a:rPr lang="ru-RU" dirty="0" smtClean="0"/>
              <a:t>по </a:t>
            </a:r>
            <a:r>
              <a:rPr lang="ru-RU" dirty="0" smtClean="0"/>
              <a:t>имени и адресу.</a:t>
            </a:r>
          </a:p>
          <a:p>
            <a:pPr>
              <a:buNone/>
            </a:pPr>
            <a:r>
              <a:rPr lang="ru-RU" sz="2400" dirty="0" smtClean="0"/>
              <a:t>Запись о файле в каталоге содержит </a:t>
            </a:r>
            <a:r>
              <a:rPr lang="ru-RU" sz="2400" dirty="0" smtClean="0"/>
              <a:t>имя </a:t>
            </a:r>
            <a:r>
              <a:rPr lang="ru-RU" sz="2400" dirty="0" smtClean="0"/>
              <a:t>файла, адрес первого кластера, с которого начинается файл, размер файла, дату и время его создания, а также атрибуты файла (а — архивный, г — только для чтения, </a:t>
            </a:r>
            <a:r>
              <a:rPr lang="ru-RU" sz="2400" dirty="0" err="1" smtClean="0"/>
              <a:t>h</a:t>
            </a:r>
            <a:r>
              <a:rPr lang="ru-RU" sz="2400" dirty="0" smtClean="0"/>
              <a:t> — скрытый, </a:t>
            </a:r>
            <a:r>
              <a:rPr lang="ru-RU" sz="2400" dirty="0" err="1" smtClean="0"/>
              <a:t>s</a:t>
            </a:r>
            <a:r>
              <a:rPr lang="ru-RU" sz="2400" dirty="0" smtClean="0"/>
              <a:t> — системный).</a:t>
            </a:r>
          </a:p>
          <a:p>
            <a:pPr algn="ctr">
              <a:buNone/>
            </a:pPr>
            <a:r>
              <a:rPr lang="ru-RU" sz="1800" i="1" dirty="0" smtClean="0"/>
              <a:t>Таблица 1.5. </a:t>
            </a:r>
            <a:r>
              <a:rPr lang="ru-RU" sz="1800" dirty="0" smtClean="0"/>
              <a:t>Структура записей в каталоге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1428728" y="5072074"/>
          <a:ext cx="6737550" cy="1357322"/>
        </p:xfrm>
        <a:graphic>
          <a:graphicData uri="http://schemas.openxmlformats.org/presentationml/2006/ole">
            <p:oleObj spid="_x0000_s41985" name="Точечный рисунок" r:id="rId3" imgW="5001323" imgH="1009791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Древовидная структура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6115064" cy="462560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Если на диске хранятся сотни и тысячи файлов, то для удобства поиска файлы хранятся в многоуровневой иерархической файловой </a:t>
            </a:r>
            <a:r>
              <a:rPr lang="ru-RU" dirty="0" smtClean="0"/>
              <a:t>системе.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000" dirty="0" smtClean="0"/>
              <a:t>Рис. 1.25. Пример иерархической файловой </a:t>
            </a:r>
            <a:r>
              <a:rPr lang="ru-RU" sz="2000" dirty="0" smtClean="0"/>
              <a:t>системы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6572264" y="1714488"/>
          <a:ext cx="2128257" cy="4286280"/>
        </p:xfrm>
        <a:graphic>
          <a:graphicData uri="http://schemas.openxmlformats.org/presentationml/2006/ole">
            <p:oleObj spid="_x0000_s47105" name="Точечный рисунок" r:id="rId3" imgW="1991003" imgH="400952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Путь к файлу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1"/>
            <a:ext cx="8472518" cy="507209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Для того чтобы найти файл в иерархии каталогов, необходимо указать путь к файлу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Путь к файлу начинается с логического имени </a:t>
            </a:r>
            <a:r>
              <a:rPr lang="ru-RU" dirty="0" smtClean="0"/>
              <a:t>диска -</a:t>
            </a:r>
            <a:r>
              <a:rPr lang="en-US" dirty="0" smtClean="0"/>
              <a:t>&gt; </a:t>
            </a:r>
            <a:r>
              <a:rPr lang="ru-RU" dirty="0" smtClean="0"/>
              <a:t>последовательность </a:t>
            </a:r>
            <a:r>
              <a:rPr lang="ru-RU" dirty="0" smtClean="0"/>
              <a:t>имен, вложенных друг в друга </a:t>
            </a:r>
            <a:r>
              <a:rPr lang="ru-RU" dirty="0" smtClean="0"/>
              <a:t>папок</a:t>
            </a:r>
            <a:r>
              <a:rPr lang="ru-RU" dirty="0" smtClean="0"/>
              <a:t> -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 smtClean="0"/>
              <a:t>в последней </a:t>
            </a:r>
            <a:r>
              <a:rPr lang="ru-RU" dirty="0" smtClean="0"/>
              <a:t>содержится </a:t>
            </a:r>
            <a:r>
              <a:rPr lang="ru-RU" dirty="0" smtClean="0"/>
              <a:t>нужный файл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Имена диска и папок записываются через разделитель «\».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Например</a:t>
            </a:r>
            <a:r>
              <a:rPr lang="ru-RU" dirty="0" smtClean="0"/>
              <a:t>, путь к файлу </a:t>
            </a:r>
            <a:r>
              <a:rPr lang="ru-RU" dirty="0" err="1" smtClean="0"/>
              <a:t>image.bmp</a:t>
            </a:r>
            <a:r>
              <a:rPr lang="ru-RU" dirty="0" smtClean="0"/>
              <a:t> можно записать следующим образом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А:\Документы\Изображения</a:t>
            </a:r>
            <a:r>
              <a:rPr lang="ru-RU" dirty="0" smtClean="0"/>
              <a:t>\</a:t>
            </a:r>
            <a:r>
              <a:rPr lang="ru-RU" dirty="0" smtClean="0"/>
              <a:t> </a:t>
            </a:r>
            <a:r>
              <a:rPr lang="ru-RU" dirty="0" err="1" smtClean="0"/>
              <a:t>image.bmp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Логическая структура носителя </a:t>
            </a:r>
            <a:r>
              <a:rPr lang="ru-RU" dirty="0" smtClean="0"/>
              <a:t>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625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Файловая система </a:t>
            </a:r>
            <a:r>
              <a:rPr lang="ru-RU" dirty="0" smtClean="0"/>
              <a:t>FAT имеет следующие разделы: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643042" y="26431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Объем файла в различных файловых системах</a:t>
            </a:r>
            <a:r>
              <a:rPr lang="ru-RU" b="1" dirty="0" smtClean="0"/>
              <a:t>.</a:t>
            </a:r>
          </a:p>
          <a:p>
            <a:r>
              <a:rPr lang="ru-RU" dirty="0" smtClean="0"/>
              <a:t>1. Запустить Блокнот</a:t>
            </a:r>
            <a:r>
              <a:rPr lang="ru-RU" i="1" dirty="0" smtClean="0"/>
              <a:t>. </a:t>
            </a:r>
            <a:r>
              <a:rPr lang="ru-RU" dirty="0" smtClean="0"/>
              <a:t>Ввести текст в файл «информатика».</a:t>
            </a:r>
          </a:p>
          <a:p>
            <a:r>
              <a:rPr lang="ru-RU" dirty="0" smtClean="0"/>
              <a:t>2. Сохранить файл на </a:t>
            </a:r>
            <a:r>
              <a:rPr lang="ru-RU" dirty="0" err="1" smtClean="0"/>
              <a:t>флэш-диске</a:t>
            </a:r>
            <a:r>
              <a:rPr lang="ru-RU" dirty="0" smtClean="0"/>
              <a:t> и на жестком диске.</a:t>
            </a:r>
          </a:p>
          <a:p>
            <a:r>
              <a:rPr lang="ru-RU" dirty="0" smtClean="0"/>
              <a:t>3. Последовательно в контекстном меню дисков активизировать пункт </a:t>
            </a:r>
            <a:r>
              <a:rPr lang="ru-RU" i="1" dirty="0" smtClean="0"/>
              <a:t>Свойства.</a:t>
            </a:r>
            <a:endParaRPr lang="ru-RU" dirty="0" smtClean="0"/>
          </a:p>
          <a:p>
            <a:r>
              <a:rPr lang="ru-RU" dirty="0" smtClean="0"/>
              <a:t>Ознакомиться с объемом текстового файла и занимаемым им объемом на дисках.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Объем файла в различных файловых системах</a:t>
            </a:r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1571604" y="1554408"/>
          <a:ext cx="4786346" cy="5149866"/>
        </p:xfrm>
        <a:graphic>
          <a:graphicData uri="http://schemas.openxmlformats.org/presentationml/2006/ole">
            <p:oleObj spid="_x0000_s25601" name="Точечный рисунок" r:id="rId3" imgW="4704762" imgH="5047619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</a:t>
            </a:r>
            <a:r>
              <a:rPr lang="ru-RU" dirty="0" smtClean="0"/>
              <a:t>занятие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Форматирование из командной строки</a:t>
            </a:r>
            <a:r>
              <a:rPr lang="ru-RU" b="1" dirty="0" smtClean="0"/>
              <a:t>.</a:t>
            </a:r>
          </a:p>
          <a:p>
            <a:r>
              <a:rPr lang="ru-RU" dirty="0" smtClean="0"/>
              <a:t>1. Ввести команду </a:t>
            </a:r>
            <a:r>
              <a:rPr lang="ru-RU" i="1" dirty="0" smtClean="0"/>
              <a:t>[</a:t>
            </a:r>
            <a:r>
              <a:rPr lang="ru-RU" i="1" dirty="0" err="1" smtClean="0"/>
              <a:t>Программы-Стандартные-Командная</a:t>
            </a:r>
            <a:r>
              <a:rPr lang="ru-RU" i="1" dirty="0" smtClean="0"/>
              <a:t> строка</a:t>
            </a:r>
            <a:r>
              <a:rPr lang="ru-RU" dirty="0" smtClean="0"/>
              <a:t>]. </a:t>
            </a:r>
          </a:p>
          <a:p>
            <a:r>
              <a:rPr lang="ru-RU" dirty="0" smtClean="0"/>
              <a:t>2.</a:t>
            </a:r>
            <a:r>
              <a:rPr lang="ru-RU" b="1" dirty="0" smtClean="0"/>
              <a:t> </a:t>
            </a:r>
            <a:r>
              <a:rPr lang="ru-RU" dirty="0" smtClean="0"/>
              <a:t>Получить </a:t>
            </a:r>
            <a:r>
              <a:rPr lang="ru-RU" dirty="0" smtClean="0"/>
              <a:t>справку о формате команды </a:t>
            </a:r>
            <a:r>
              <a:rPr lang="ru-RU" dirty="0" err="1" smtClean="0"/>
              <a:t>format</a:t>
            </a:r>
            <a:r>
              <a:rPr lang="ru-RU" dirty="0" smtClean="0"/>
              <a:t> </a:t>
            </a:r>
            <a:r>
              <a:rPr lang="ru-RU" dirty="0" smtClean="0"/>
              <a:t>/?</a:t>
            </a:r>
          </a:p>
          <a:p>
            <a:r>
              <a:rPr lang="ru-RU" dirty="0" smtClean="0"/>
              <a:t>3.</a:t>
            </a:r>
            <a:r>
              <a:rPr lang="ru-RU" b="1" dirty="0" smtClean="0"/>
              <a:t> </a:t>
            </a:r>
            <a:r>
              <a:rPr lang="ru-RU" dirty="0" smtClean="0"/>
              <a:t>Записать в тетради команду для форматирования </a:t>
            </a:r>
            <a:r>
              <a:rPr lang="ru-RU" dirty="0" err="1" smtClean="0"/>
              <a:t>флеш-диска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Форматирование из командной строки</a:t>
            </a:r>
            <a:endParaRPr lang="ru-RU" sz="40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571612"/>
            <a:ext cx="4406410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</a:t>
            </a:r>
            <a:r>
              <a:rPr lang="ru-RU" dirty="0" smtClean="0"/>
              <a:t>занятие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Архивация </a:t>
            </a:r>
            <a:r>
              <a:rPr lang="ru-RU" b="1" dirty="0" smtClean="0"/>
              <a:t>файлов. Расширение </a:t>
            </a:r>
            <a:r>
              <a:rPr lang="ru-RU" b="1" dirty="0" smtClean="0"/>
              <a:t>и атрибуты </a:t>
            </a:r>
            <a:r>
              <a:rPr lang="ru-RU" b="1" dirty="0" smtClean="0"/>
              <a:t>файла</a:t>
            </a:r>
          </a:p>
          <a:p>
            <a:pPr marL="633222" indent="-514350">
              <a:buAutoNum type="arabicPeriod"/>
            </a:pPr>
            <a:r>
              <a:rPr lang="ru-RU" dirty="0" smtClean="0"/>
              <a:t>Создать несколько файлов.</a:t>
            </a:r>
          </a:p>
          <a:p>
            <a:pPr marL="633222" indent="-514350">
              <a:buAutoNum type="arabicPeriod"/>
            </a:pPr>
            <a:r>
              <a:rPr lang="ru-RU" dirty="0" smtClean="0"/>
              <a:t>Создать архив состоящий из этих файлов.</a:t>
            </a:r>
          </a:p>
          <a:p>
            <a:pPr marL="633222" indent="-514350">
              <a:buAutoNum type="arabicPeriod"/>
            </a:pPr>
            <a:r>
              <a:rPr lang="ru-RU" dirty="0" smtClean="0"/>
              <a:t>С помощью программы</a:t>
            </a:r>
            <a:r>
              <a:rPr lang="ru-RU" b="1" dirty="0" smtClean="0"/>
              <a:t> </a:t>
            </a:r>
            <a:r>
              <a:rPr lang="ru-RU" dirty="0" err="1" smtClean="0"/>
              <a:t>Total</a:t>
            </a:r>
            <a:r>
              <a:rPr lang="ru-RU" dirty="0" smtClean="0"/>
              <a:t> </a:t>
            </a:r>
            <a:r>
              <a:rPr lang="ru-RU" dirty="0" err="1" smtClean="0"/>
              <a:t>Commander</a:t>
            </a:r>
            <a:r>
              <a:rPr lang="ru-RU" dirty="0" smtClean="0"/>
              <a:t> изменить атрибуты файла.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Архивация файлов. Расширение и атрибуты </a:t>
            </a:r>
            <a:r>
              <a:rPr lang="ru-RU" dirty="0" smtClean="0"/>
              <a:t>файла</a:t>
            </a:r>
            <a:endParaRPr lang="ru-RU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7939075" cy="4867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56792"/>
            <a:ext cx="4572032" cy="530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37-54. 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Записать пути к файлам иерархической файловой системы, изображенной на рис. 1.25</a:t>
            </a:r>
            <a:r>
              <a:rPr lang="ru-RU" sz="2400" dirty="0" smtClean="0"/>
              <a:t>.</a:t>
            </a:r>
          </a:p>
          <a:p>
            <a:pPr>
              <a:buNone/>
            </a:pPr>
            <a:endParaRPr lang="ru-RU" sz="2400" dirty="0" smtClean="0">
              <a:latin typeface="Times New Roman"/>
              <a:ea typeface="Times New Roman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5500694" y="1428736"/>
          <a:ext cx="2286016" cy="4604004"/>
        </p:xfrm>
        <a:graphic>
          <a:graphicData uri="http://schemas.openxmlformats.org/presentationml/2006/ole">
            <p:oleObj spid="_x0000_s2049" name="Точечный рисунок" r:id="rId3" imgW="1991003" imgH="4009524" progId="Paint.Picture">
              <p:embed/>
            </p:oleObj>
          </a:graphicData>
        </a:graphic>
      </p:graphicFrame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72132" y="6000768"/>
            <a:ext cx="27936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Рис. 1.25. </a:t>
            </a:r>
            <a:endParaRPr lang="ru-RU" sz="1400" dirty="0" smtClean="0"/>
          </a:p>
          <a:p>
            <a:pPr algn="ctr"/>
            <a:r>
              <a:rPr lang="ru-RU" sz="1400" dirty="0" smtClean="0"/>
              <a:t>Пример </a:t>
            </a:r>
            <a:r>
              <a:rPr lang="ru-RU" sz="1400" dirty="0" smtClean="0"/>
              <a:t>иерархической </a:t>
            </a:r>
            <a:endParaRPr lang="ru-RU" sz="1400" dirty="0" smtClean="0"/>
          </a:p>
          <a:p>
            <a:pPr algn="ctr"/>
            <a:r>
              <a:rPr lang="ru-RU" sz="1400" dirty="0" smtClean="0"/>
              <a:t>файловой системы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</a:t>
            </a:r>
            <a:r>
              <a:rPr lang="ru-RU" dirty="0" smtClean="0"/>
              <a:t>хранения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995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Кластер - </a:t>
            </a:r>
            <a:r>
              <a:rPr lang="ru-RU" dirty="0" smtClean="0"/>
              <a:t>минимальный адресуемый элемент </a:t>
            </a:r>
            <a:r>
              <a:rPr lang="ru-RU" dirty="0" smtClean="0"/>
              <a:t>носителя </a:t>
            </a:r>
            <a:r>
              <a:rPr lang="ru-RU" dirty="0" smtClean="0"/>
              <a:t>информации.</a:t>
            </a:r>
          </a:p>
          <a:p>
            <a:pPr>
              <a:buNone/>
            </a:pPr>
            <a:r>
              <a:rPr lang="ru-RU" dirty="0" smtClean="0"/>
              <a:t>Включает </a:t>
            </a:r>
            <a:r>
              <a:rPr lang="ru-RU" dirty="0" smtClean="0"/>
              <a:t>в себя несколько секторов (объем сектора составляет 512 байтов).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Размер кластера (от 512 байтов до 64 Кбайт) зависит от типа используемой файловой системы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Кластеры нумеруются в линейной </a:t>
            </a:r>
            <a:r>
              <a:rPr lang="ru-RU" dirty="0" smtClean="0"/>
              <a:t>последовательности.</a:t>
            </a:r>
            <a:r>
              <a:rPr lang="ru-RU" dirty="0" smtClean="0"/>
              <a:t> Файловая система организует кластеры в файлы и каталоги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Запись файлов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записи файлов будет занято всегда целое количество </a:t>
            </a:r>
            <a:r>
              <a:rPr lang="ru-RU" dirty="0" smtClean="0"/>
              <a:t>кластеров. Соответственно:</a:t>
            </a:r>
          </a:p>
          <a:p>
            <a:r>
              <a:rPr lang="ru-RU" dirty="0" smtClean="0"/>
              <a:t> </a:t>
            </a:r>
            <a:r>
              <a:rPr lang="ru-RU" dirty="0" smtClean="0"/>
              <a:t>минимальный размер файла равен размеру одного </a:t>
            </a:r>
            <a:r>
              <a:rPr lang="ru-RU" dirty="0" smtClean="0"/>
              <a:t>кластера</a:t>
            </a:r>
          </a:p>
          <a:p>
            <a:r>
              <a:rPr lang="ru-RU" dirty="0" smtClean="0"/>
              <a:t>максимальный равен общему </a:t>
            </a:r>
            <a:r>
              <a:rPr lang="ru-RU" dirty="0" smtClean="0"/>
              <a:t>количеству кластеров на диске.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Запись файла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Файл записывается в произвольные свободные кластеры.</a:t>
            </a:r>
          </a:p>
          <a:p>
            <a:pPr>
              <a:buNone/>
            </a:pPr>
            <a:r>
              <a:rPr lang="ru-RU" dirty="0" smtClean="0"/>
              <a:t>Например, Файл_1 может занимать кластеры 34, 35 и 47, </a:t>
            </a:r>
            <a:r>
              <a:rPr lang="ru-RU" dirty="0" smtClean="0"/>
              <a:t>48, а </a:t>
            </a:r>
            <a:r>
              <a:rPr lang="ru-RU" dirty="0" smtClean="0"/>
              <a:t>Файл_2 — кластеры 36 и 49 (табл. 1.2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2000" i="1" dirty="0" smtClean="0"/>
              <a:t>Таблица 1.2. </a:t>
            </a:r>
            <a:r>
              <a:rPr lang="ru-RU" sz="2000" dirty="0" smtClean="0"/>
              <a:t>Логическая структура носителя </a:t>
            </a:r>
            <a:r>
              <a:rPr lang="ru-RU" sz="2000" dirty="0" smtClean="0"/>
              <a:t>информации</a:t>
            </a:r>
          </a:p>
          <a:p>
            <a:endParaRPr lang="ru-RU" sz="2000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642910" y="5000636"/>
          <a:ext cx="8027034" cy="1714512"/>
        </p:xfrm>
        <a:graphic>
          <a:graphicData uri="http://schemas.openxmlformats.org/presentationml/2006/ole">
            <p:oleObj spid="_x0000_s28673" name="Точечный рисунок" r:id="rId3" imgW="5038095" imgH="1076475" progId="Paint.Pictur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Таблица размещения </a:t>
            </a:r>
            <a:r>
              <a:rPr lang="ru-RU" dirty="0" smtClean="0"/>
              <a:t>файлов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Полная информация о кластерах, которые занимают файлы, содержится в таблице размещения файлов FAT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sz="2000" i="1" dirty="0" smtClean="0"/>
              <a:t>Таблица 1.3. </a:t>
            </a:r>
            <a:r>
              <a:rPr lang="ru-RU" sz="2000" dirty="0" smtClean="0"/>
              <a:t>Фрагмент </a:t>
            </a:r>
            <a:r>
              <a:rPr lang="ru-RU" sz="2000" dirty="0" smtClean="0"/>
              <a:t>FAT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400" dirty="0" smtClean="0"/>
              <a:t>В </a:t>
            </a:r>
            <a:r>
              <a:rPr lang="ru-RU" sz="2400" dirty="0" smtClean="0"/>
              <a:t>начальной 34-й ячейке FAT хранится адрес следующего кластера (35), соответственно, в следующей 35-й ячейке хранится 47, в 47-й — 48, в 48-й — знак конца файла (К</a:t>
            </a:r>
            <a:r>
              <a:rPr lang="ru-RU" sz="2400" dirty="0" smtClean="0"/>
              <a:t>).</a:t>
            </a: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1500166" y="3500438"/>
          <a:ext cx="6966436" cy="1000132"/>
        </p:xfrm>
        <a:graphic>
          <a:graphicData uri="http://schemas.openxmlformats.org/presentationml/2006/ole">
            <p:oleObj spid="_x0000_s34817" name="Точечный рисунок" r:id="rId3" imgW="5001323" imgH="71428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Файловые системы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714486"/>
          <a:ext cx="8429684" cy="4857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421"/>
                <a:gridCol w="2107421"/>
                <a:gridCol w="2107421"/>
                <a:gridCol w="2107421"/>
              </a:tblGrid>
              <a:tr h="971557"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Для хранения адреса кластера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Максимальный объем носителя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Используется</a:t>
                      </a:r>
                      <a:endParaRPr lang="ru-RU" dirty="0"/>
                    </a:p>
                  </a:txBody>
                  <a:tcPr/>
                </a:tc>
              </a:tr>
              <a:tr h="971557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выделяет 12 битов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Мбайт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дискет</a:t>
                      </a:r>
                      <a:endParaRPr lang="ru-RU" dirty="0"/>
                    </a:p>
                  </a:txBody>
                  <a:tcPr/>
                </a:tc>
              </a:tr>
              <a:tr h="971557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выделяет 16 битов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Гбайт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флэш-памяти</a:t>
                      </a:r>
                      <a:endParaRPr lang="ru-RU" dirty="0"/>
                    </a:p>
                  </a:txBody>
                  <a:tcPr/>
                </a:tc>
              </a:tr>
              <a:tr h="971557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выделяет 32 бита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 Тбайт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жестких дисков</a:t>
                      </a:r>
                      <a:endParaRPr lang="ru-RU" dirty="0"/>
                    </a:p>
                  </a:txBody>
                  <a:tcPr/>
                </a:tc>
              </a:tr>
              <a:tr h="971557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NTFS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позволяет устанавливать различные объемы кластера (от 512 байтов до 64 Кбайт, по умолчанию 4 Кбайт)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NTFS. Файловая система для операционной системы </a:t>
            </a:r>
            <a:r>
              <a:rPr lang="ru-RU" dirty="0" err="1" smtClean="0"/>
              <a:t>Windows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NTFS по сравнению с FAT32 увеличивает надежность и эффективность использования дискового пространства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NTFS использует систему </a:t>
            </a:r>
            <a:r>
              <a:rPr lang="ru-RU" dirty="0" err="1" smtClean="0">
                <a:solidFill>
                  <a:srgbClr val="FF0000"/>
                </a:solidFill>
              </a:rPr>
              <a:t>журналирования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Сохраняет </a:t>
            </a:r>
            <a:r>
              <a:rPr lang="ru-RU" dirty="0" smtClean="0"/>
              <a:t>список изменений, которые она будет проводить с файловой системой, перед фактической записью </a:t>
            </a:r>
            <a:r>
              <a:rPr lang="ru-RU" dirty="0" smtClean="0"/>
              <a:t>изменений. </a:t>
            </a:r>
            <a:r>
              <a:rPr lang="ru-RU" dirty="0" smtClean="0"/>
              <a:t>Эти записи хранятся в отдельной части файловой системы, называемой </a:t>
            </a:r>
            <a:r>
              <a:rPr lang="ru-RU" dirty="0" smtClean="0">
                <a:solidFill>
                  <a:srgbClr val="FF0000"/>
                </a:solidFill>
              </a:rPr>
              <a:t>«журналом» </a:t>
            </a:r>
            <a:r>
              <a:rPr lang="ru-RU" dirty="0" smtClean="0"/>
              <a:t>или </a:t>
            </a:r>
            <a:r>
              <a:rPr lang="ru-RU" dirty="0" smtClean="0">
                <a:solidFill>
                  <a:srgbClr val="FF0000"/>
                </a:solidFill>
              </a:rPr>
              <a:t>«логом».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Журналируемые</a:t>
            </a:r>
            <a:r>
              <a:rPr lang="ru-RU" dirty="0" smtClean="0"/>
              <a:t> файловые системы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2071678"/>
          <a:ext cx="7572427" cy="3429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4544"/>
                <a:gridCol w="4367883"/>
              </a:tblGrid>
              <a:tr h="476798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Использование</a:t>
                      </a:r>
                      <a:endParaRPr lang="ru-RU" dirty="0"/>
                    </a:p>
                  </a:txBody>
                  <a:tcPr/>
                </a:tc>
              </a:tr>
              <a:tr h="822966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ext3 и 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ReiserFS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Unix</a:t>
                      </a:r>
                      <a:endParaRPr lang="ru-RU" dirty="0"/>
                    </a:p>
                  </a:txBody>
                  <a:tcPr/>
                </a:tc>
              </a:tr>
              <a:tr h="476798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HFS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Mac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OS</a:t>
                      </a:r>
                      <a:endParaRPr lang="ru-RU" dirty="0"/>
                    </a:p>
                  </a:txBody>
                  <a:tcPr/>
                </a:tc>
              </a:tr>
              <a:tr h="476798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CDFS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CD- и DVD-диски</a:t>
                      </a:r>
                      <a:endParaRPr lang="ru-RU" dirty="0"/>
                    </a:p>
                  </a:txBody>
                  <a:tcPr/>
                </a:tc>
              </a:tr>
              <a:tr h="1175665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UDF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перезаписываемые CD-RW и DVD+RW диски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461</TotalTime>
  <Words>1057</Words>
  <Application>Microsoft Office PowerPoint</Application>
  <PresentationFormat>Экран (4:3)</PresentationFormat>
  <Paragraphs>148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Модульная</vt:lpstr>
      <vt:lpstr>Изображение Paintbrush</vt:lpstr>
      <vt:lpstr>Файл  и  файловые системы  </vt:lpstr>
      <vt:lpstr>Логическая структура носителя информации</vt:lpstr>
      <vt:lpstr>Организация хранения</vt:lpstr>
      <vt:lpstr>Запись файлов</vt:lpstr>
      <vt:lpstr>Запись файла</vt:lpstr>
      <vt:lpstr>Таблица размещения файлов</vt:lpstr>
      <vt:lpstr>Файловые системы</vt:lpstr>
      <vt:lpstr>NTFS. Файловая система для операционной системы Windows</vt:lpstr>
      <vt:lpstr>Журналируемые файловые системы</vt:lpstr>
      <vt:lpstr>Форматирование носителей информации</vt:lpstr>
      <vt:lpstr>Интерфейс командной строки</vt:lpstr>
      <vt:lpstr>Файл</vt:lpstr>
      <vt:lpstr>Атрибуты файлов</vt:lpstr>
      <vt:lpstr>Архивация файлов</vt:lpstr>
      <vt:lpstr>Архивация файлов</vt:lpstr>
      <vt:lpstr>Дефрагментация дисков</vt:lpstr>
      <vt:lpstr>Иерархическая файловая система</vt:lpstr>
      <vt:lpstr>Древовидная структура</vt:lpstr>
      <vt:lpstr>Путь к файлу</vt:lpstr>
      <vt:lpstr>Практическое занятие 1</vt:lpstr>
      <vt:lpstr>Объем файла в различных файловых системах</vt:lpstr>
      <vt:lpstr>Практическое занятие 2</vt:lpstr>
      <vt:lpstr>Форматирование из командной строки</vt:lpstr>
      <vt:lpstr>Практическое занятие 3</vt:lpstr>
      <vt:lpstr>Архивация файлов. Расширение и атрибуты файла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115</cp:revision>
  <dcterms:created xsi:type="dcterms:W3CDTF">2015-08-30T09:51:53Z</dcterms:created>
  <dcterms:modified xsi:type="dcterms:W3CDTF">2015-09-18T03:25:45Z</dcterms:modified>
</cp:coreProperties>
</file>