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4" r:id="rId9"/>
    <p:sldId id="267" r:id="rId10"/>
    <p:sldId id="268" r:id="rId11"/>
    <p:sldId id="269" r:id="rId12"/>
    <p:sldId id="270" r:id="rId13"/>
    <p:sldId id="271" r:id="rId14"/>
    <p:sldId id="272" r:id="rId15"/>
    <p:sldId id="273" r:id="rId16"/>
    <p:sldId id="274" r:id="rId17"/>
    <p:sldId id="275" r:id="rId18"/>
    <p:sldId id="276" r:id="rId19"/>
    <p:sldId id="277" r:id="rId20"/>
    <p:sldId id="278" r:id="rId21"/>
    <p:sldId id="279" r:id="rId22"/>
    <p:sldId id="280" r:id="rId23"/>
    <p:sldId id="281" r:id="rId24"/>
    <p:sldId id="266" r:id="rId2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9" d="100"/>
          <a:sy n="89" d="100"/>
        </p:scale>
        <p:origin x="-108" y="-4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01.09.2015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01.09.2015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01.09.2015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01.09.2015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01.09.2015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01.09.2015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01.09.2015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142984"/>
            <a:ext cx="8077200" cy="3886216"/>
          </a:xfrm>
        </p:spPr>
        <p:txBody>
          <a:bodyPr/>
          <a:lstStyle/>
          <a:p>
            <a:pPr algn="ctr"/>
            <a:r>
              <a:rPr lang="ru-RU" dirty="0" smtClean="0"/>
              <a:t>Магистрально-модульный принцип построения компьютера.</a:t>
            </a:r>
            <a:br>
              <a:rPr lang="ru-RU" dirty="0" smtClean="0"/>
            </a:br>
            <a:r>
              <a:rPr lang="ru-RU" dirty="0" smtClean="0"/>
              <a:t>Процессор</a:t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Частота процессора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500175"/>
            <a:ext cx="8229600" cy="4900626"/>
          </a:xfrm>
        </p:spPr>
        <p:txBody>
          <a:bodyPr/>
          <a:lstStyle/>
          <a:p>
            <a:pPr>
              <a:buNone/>
            </a:pPr>
            <a:r>
              <a:rPr lang="ru-RU" sz="2400" dirty="0" smtClean="0">
                <a:solidFill>
                  <a:srgbClr val="FF0000"/>
                </a:solidFill>
              </a:rPr>
              <a:t>Тактовая частота процессора</a:t>
            </a:r>
            <a:r>
              <a:rPr lang="ru-RU" sz="2400" dirty="0" smtClean="0"/>
              <a:t> - количество вычислений производимых процессором за единицу времени.</a:t>
            </a:r>
          </a:p>
          <a:p>
            <a:pPr>
              <a:buNone/>
            </a:pPr>
            <a:endParaRPr lang="ru-RU" sz="2400" dirty="0" smtClean="0"/>
          </a:p>
          <a:p>
            <a:pPr>
              <a:buNone/>
            </a:pPr>
            <a:endParaRPr lang="ru-RU" sz="2400" dirty="0" smtClean="0"/>
          </a:p>
          <a:p>
            <a:pPr>
              <a:buNone/>
            </a:pPr>
            <a:endParaRPr lang="ru-RU" sz="2400" dirty="0" smtClean="0"/>
          </a:p>
          <a:p>
            <a:pPr>
              <a:buNone/>
            </a:pPr>
            <a:endParaRPr lang="ru-RU" sz="2400" dirty="0" smtClean="0"/>
          </a:p>
          <a:p>
            <a:pPr>
              <a:buNone/>
            </a:pPr>
            <a:endParaRPr lang="ru-RU" sz="2400" dirty="0" smtClean="0"/>
          </a:p>
          <a:p>
            <a:pPr>
              <a:buNone/>
            </a:pPr>
            <a:endParaRPr lang="ru-RU" sz="2400" dirty="0" smtClean="0"/>
          </a:p>
          <a:p>
            <a:pPr>
              <a:buNone/>
            </a:pPr>
            <a:endParaRPr lang="ru-RU" sz="2400" dirty="0" smtClean="0"/>
          </a:p>
          <a:p>
            <a:pPr>
              <a:buNone/>
            </a:pPr>
            <a:endParaRPr lang="ru-RU" sz="2400" dirty="0" smtClean="0"/>
          </a:p>
          <a:p>
            <a:pPr>
              <a:buNone/>
            </a:pPr>
            <a:r>
              <a:rPr lang="ru-RU" sz="2400" dirty="0" smtClean="0"/>
              <a:t>частота процессора от количества ядер не изменяется, увеличивается лишь производительность процессора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4" name="Рисунок 3" descr="1111111111111111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4612" y="2786058"/>
            <a:ext cx="3002968" cy="2214578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Системная шина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714488"/>
            <a:ext cx="8229600" cy="4625609"/>
          </a:xfrm>
        </p:spPr>
        <p:txBody>
          <a:bodyPr/>
          <a:lstStyle/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</a:rPr>
              <a:t>Системная шина </a:t>
            </a:r>
            <a:r>
              <a:rPr lang="ru-RU" dirty="0" smtClean="0"/>
              <a:t>- канал, по которому процессор соединен с другими устройствами компьютера.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По системной шине данные передаются между северным мостом и процессором. </a:t>
            </a: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Шина памяти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По шине памяти производится обмен данными между процессором и оперативной памятью.</a:t>
            </a:r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Шины AGP и PCI </a:t>
            </a:r>
            <a:r>
              <a:rPr lang="ru-RU" dirty="0" err="1" smtClean="0"/>
              <a:t>Express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Шины AGP и PCI </a:t>
            </a:r>
            <a:r>
              <a:rPr lang="ru-RU" dirty="0" err="1" smtClean="0"/>
              <a:t>Express</a:t>
            </a:r>
            <a:r>
              <a:rPr lang="ru-RU" dirty="0" smtClean="0"/>
              <a:t> используются для подключения </a:t>
            </a:r>
            <a:r>
              <a:rPr lang="ru-RU" dirty="0" err="1" smtClean="0"/>
              <a:t>видеоплаты</a:t>
            </a:r>
            <a:r>
              <a:rPr lang="ru-RU" dirty="0" smtClean="0"/>
              <a:t> к северному мосту.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Шина AGP на современных компьютерах не используется.</a:t>
            </a:r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Шина PCI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/>
              <a:t>Шина PCI — шина взаимодействия периферийных устройств, которые подключаются к южному мосту (который в свою очередь подключается к северному мосту).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Наиболее часто эта шина используется для установки устройств доступа к:</a:t>
            </a:r>
          </a:p>
          <a:p>
            <a:r>
              <a:rPr lang="ru-RU" dirty="0" smtClean="0"/>
              <a:t>локальной сети (сетевая карта),</a:t>
            </a:r>
          </a:p>
          <a:p>
            <a:r>
              <a:rPr lang="ru-RU" dirty="0" smtClean="0"/>
              <a:t>глобальной сети Интернет (встроенный модем),</a:t>
            </a:r>
          </a:p>
          <a:p>
            <a:r>
              <a:rPr lang="ru-RU" dirty="0" smtClean="0"/>
              <a:t>беспроводной сети (сетевой адаптер </a:t>
            </a:r>
            <a:r>
              <a:rPr lang="ru-RU" dirty="0" err="1" smtClean="0"/>
              <a:t>Wi-Fi</a:t>
            </a:r>
            <a:r>
              <a:rPr lang="ru-RU" dirty="0" smtClean="0"/>
              <a:t>).</a:t>
            </a:r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Шина IEEE 1394 </a:t>
            </a:r>
            <a:br>
              <a:rPr lang="ru-RU" dirty="0" smtClean="0"/>
            </a:br>
            <a:r>
              <a:rPr lang="ru-RU" dirty="0" smtClean="0"/>
              <a:t>(другие названия </a:t>
            </a:r>
            <a:r>
              <a:rPr lang="ru-RU" dirty="0" err="1" smtClean="0"/>
              <a:t>Fire</a:t>
            </a:r>
            <a:r>
              <a:rPr lang="ru-RU" dirty="0" smtClean="0"/>
              <a:t> </a:t>
            </a:r>
            <a:r>
              <a:rPr lang="ru-RU" dirty="0" err="1" smtClean="0"/>
              <a:t>Wire</a:t>
            </a:r>
            <a:r>
              <a:rPr lang="ru-RU" dirty="0" smtClean="0"/>
              <a:t>, </a:t>
            </a:r>
            <a:r>
              <a:rPr lang="ru-RU" dirty="0" err="1" smtClean="0"/>
              <a:t>i-Link</a:t>
            </a:r>
            <a:r>
              <a:rPr lang="ru-RU" dirty="0" smtClean="0"/>
              <a:t>)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Последовательная высокоскоростная шина, предназначенная для обмена цифровой информацией между компьютером и цифровыми устройствами (видеокамерами, DVD-плеерами и др.) без потери качества изображения и звука.</a:t>
            </a:r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Шина АТА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/>
              <a:t>По шине АТА к южному мосту подключаются устройства внешней памяти (жесткие диски, CD- и DVD-дисководы).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Последовательная шина имеет большую скорость передачи данных чем параллельная.</a:t>
            </a:r>
            <a:endParaRPr lang="ru-RU" dirty="0"/>
          </a:p>
        </p:txBody>
      </p:sp>
      <p:cxnSp>
        <p:nvCxnSpPr>
          <p:cNvPr id="5" name="Прямая со стрелкой 4"/>
          <p:cNvCxnSpPr/>
          <p:nvPr/>
        </p:nvCxnSpPr>
        <p:spPr>
          <a:xfrm rot="5400000">
            <a:off x="2428860" y="3571876"/>
            <a:ext cx="714380" cy="4286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/>
          <p:nvPr/>
        </p:nvCxnSpPr>
        <p:spPr>
          <a:xfrm rot="16200000" flipH="1">
            <a:off x="5179223" y="3536157"/>
            <a:ext cx="714380" cy="50006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Скругленный прямоугольник 7"/>
          <p:cNvSpPr/>
          <p:nvPr/>
        </p:nvSpPr>
        <p:spPr>
          <a:xfrm>
            <a:off x="1142976" y="4357694"/>
            <a:ext cx="2500330" cy="10001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последовательная шина SATА</a:t>
            </a:r>
            <a:endParaRPr lang="ru-RU" dirty="0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5357818" y="4214818"/>
            <a:ext cx="2286016" cy="107157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параллельная шина РАТА </a:t>
            </a:r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Шина USB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Шина USB используется для подключения принтеров, сканеров, цифровых камер и других периферийных устройств.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Обеспечивает подключение к компьютеру одновременно нескольких периферийных устройств .</a:t>
            </a:r>
            <a:endParaRPr lang="ru-RU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Клавиатура и мышь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Клавиатура и мышь подключаются с помощью:</a:t>
            </a:r>
          </a:p>
          <a:p>
            <a:r>
              <a:rPr lang="ru-RU" dirty="0" smtClean="0"/>
              <a:t>порта PS/2;</a:t>
            </a:r>
          </a:p>
          <a:p>
            <a:r>
              <a:rPr lang="ru-RU" dirty="0" smtClean="0"/>
              <a:t>шины USB (в том числе с помощью беспроводного адаптера).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Звук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Обработку цифрового звука обеспечивает :</a:t>
            </a:r>
          </a:p>
          <a:p>
            <a:r>
              <a:rPr lang="ru-RU" dirty="0" smtClean="0"/>
              <a:t>интегрированная в системную плату микросхема, подключенная к</a:t>
            </a:r>
            <a:r>
              <a:rPr lang="ru-RU" b="1" dirty="0" smtClean="0"/>
              <a:t> </a:t>
            </a:r>
            <a:r>
              <a:rPr lang="ru-RU" dirty="0" smtClean="0"/>
              <a:t>южному мосту;</a:t>
            </a:r>
          </a:p>
          <a:p>
            <a:r>
              <a:rPr lang="ru-RU" dirty="0" smtClean="0"/>
              <a:t>звуковая плата, которая подключается к шине PCI.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142852"/>
            <a:ext cx="8229600" cy="1252728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Магистрально-модульный принцип построения компьютера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1571612"/>
            <a:ext cx="8543956" cy="5286388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2400" dirty="0" smtClean="0"/>
              <a:t>построение компьютера из функциональных блоков, </a:t>
            </a:r>
          </a:p>
          <a:p>
            <a:pPr algn="ctr">
              <a:buNone/>
            </a:pPr>
            <a:r>
              <a:rPr lang="ru-RU" sz="2400" dirty="0" smtClean="0"/>
              <a:t>взаимодействующих посредством общего канала (каналов) </a:t>
            </a:r>
          </a:p>
          <a:p>
            <a:pPr algn="ctr">
              <a:buNone/>
            </a:pPr>
            <a:r>
              <a:rPr lang="ru-RU" sz="2400" dirty="0" smtClean="0"/>
              <a:t>— Шины</a:t>
            </a:r>
          </a:p>
          <a:p>
            <a:pPr algn="ctr">
              <a:buNone/>
            </a:pPr>
            <a:endParaRPr lang="ru-RU" sz="2400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286116" y="2857496"/>
            <a:ext cx="2500330" cy="64294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Магистраль</a:t>
            </a:r>
            <a:endParaRPr lang="ru-RU" dirty="0"/>
          </a:p>
        </p:txBody>
      </p:sp>
      <p:cxnSp>
        <p:nvCxnSpPr>
          <p:cNvPr id="7" name="Прямая со стрелкой 6"/>
          <p:cNvCxnSpPr/>
          <p:nvPr/>
        </p:nvCxnSpPr>
        <p:spPr>
          <a:xfrm rot="10800000" flipV="1">
            <a:off x="2714612" y="3500438"/>
            <a:ext cx="642942" cy="4286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>
            <a:stCxn id="5" idx="2"/>
          </p:cNvCxnSpPr>
          <p:nvPr/>
        </p:nvCxnSpPr>
        <p:spPr>
          <a:xfrm rot="16200000" flipH="1">
            <a:off x="4232669" y="3804049"/>
            <a:ext cx="642942" cy="3571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>
            <a:off x="5715008" y="3500438"/>
            <a:ext cx="857256" cy="4286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Скругленный прямоугольник 11"/>
          <p:cNvSpPr/>
          <p:nvPr/>
        </p:nvSpPr>
        <p:spPr>
          <a:xfrm>
            <a:off x="714348" y="4000504"/>
            <a:ext cx="2428892" cy="92869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Шина данных</a:t>
            </a:r>
            <a:endParaRPr lang="ru-RU" dirty="0"/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3500430" y="4214818"/>
            <a:ext cx="2428892" cy="92869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Шина адреса</a:t>
            </a:r>
            <a:endParaRPr lang="ru-RU" dirty="0"/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6215074" y="4000504"/>
            <a:ext cx="2428892" cy="92869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Шина управления</a:t>
            </a:r>
            <a:endParaRPr lang="ru-RU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Процессор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</a:rPr>
              <a:t>Процессор</a:t>
            </a:r>
            <a:r>
              <a:rPr lang="ru-RU" dirty="0" smtClean="0"/>
              <a:t> - центральное устройство компьютера, выполняющее команды программы, которая хранится в оперативной памяти.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Команда программы поступает в процессор по шине данных и декодируется, т. е. определяется, какие действия необходимо выполнить и какие данные для этого требуются.</a:t>
            </a:r>
            <a:endParaRPr lang="ru-RU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Логическая схема процессора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Данные запрашиваются из оперативной памяти (по шине адреса передаются их адреса, по шине управления — сигнал на считывание, по шине данных считанные данные - в процессор).</a:t>
            </a:r>
          </a:p>
        </p:txBody>
      </p:sp>
      <p:pic>
        <p:nvPicPr>
          <p:cNvPr id="4098" name="Picture 2" descr="111111111111111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1643050"/>
            <a:ext cx="5715040" cy="34290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6286512" y="1785926"/>
            <a:ext cx="2643206" cy="328614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buNone/>
            </a:pPr>
            <a:r>
              <a:rPr lang="ru-RU" dirty="0" smtClean="0"/>
              <a:t>АЛУ - </a:t>
            </a:r>
            <a:r>
              <a:rPr lang="ru-RU" dirty="0" err="1" smtClean="0"/>
              <a:t>арифметическо-логическое</a:t>
            </a:r>
            <a:r>
              <a:rPr lang="ru-RU" dirty="0" smtClean="0"/>
              <a:t> устройство (процессор).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Кэш - сверхоперативная память процессора, используется для уменьшения среднего времени доступа к компьютерной памяти.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Кэш-память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Используется для отсутствия «простаивания» процессора в ожидании данных, т.е. кэш-память быстрее оперативной памяти.</a:t>
            </a:r>
          </a:p>
          <a:p>
            <a:pPr>
              <a:buNone/>
            </a:pPr>
            <a:endParaRPr lang="ru-RU" dirty="0"/>
          </a:p>
        </p:txBody>
      </p:sp>
      <p:cxnSp>
        <p:nvCxnSpPr>
          <p:cNvPr id="5" name="Прямая со стрелкой 4"/>
          <p:cNvCxnSpPr/>
          <p:nvPr/>
        </p:nvCxnSpPr>
        <p:spPr>
          <a:xfrm rot="5400000">
            <a:off x="1964513" y="4107661"/>
            <a:ext cx="785818" cy="4286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/>
          <p:nvPr/>
        </p:nvCxnSpPr>
        <p:spPr>
          <a:xfrm rot="16200000" flipH="1">
            <a:off x="4964909" y="4036223"/>
            <a:ext cx="642942" cy="4286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Скругленный прямоугольник 7"/>
          <p:cNvSpPr/>
          <p:nvPr/>
        </p:nvSpPr>
        <p:spPr>
          <a:xfrm>
            <a:off x="928662" y="4929198"/>
            <a:ext cx="2714644" cy="142876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1-го уровня</a:t>
            </a:r>
          </a:p>
          <a:p>
            <a:pPr algn="ctr"/>
            <a:r>
              <a:rPr lang="ru-RU" dirty="0" smtClean="0"/>
              <a:t>меньшая по объему, но более быстродействующая</a:t>
            </a:r>
            <a:endParaRPr lang="ru-RU" dirty="0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643438" y="4929198"/>
            <a:ext cx="2714644" cy="142876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2-го уровня</a:t>
            </a:r>
          </a:p>
          <a:p>
            <a:pPr algn="ctr"/>
            <a:r>
              <a:rPr lang="ru-RU" dirty="0" smtClean="0"/>
              <a:t>большая по объему и менее быстродействующая </a:t>
            </a:r>
            <a:endParaRPr lang="ru-RU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Производительность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/>
              <a:t>Характеризует скорость выполнения приложений.</a:t>
            </a:r>
          </a:p>
          <a:p>
            <a:pPr>
              <a:buNone/>
            </a:pPr>
            <a:endParaRPr lang="ru-RU" i="1" dirty="0" smtClean="0"/>
          </a:p>
          <a:p>
            <a:pPr>
              <a:buNone/>
            </a:pPr>
            <a:r>
              <a:rPr lang="ru-RU" sz="2800" i="1" dirty="0" smtClean="0"/>
              <a:t>Производительность ~ Разрядность </a:t>
            </a:r>
            <a:r>
              <a:rPr lang="ru-RU" sz="2800" i="1" dirty="0" err="1" smtClean="0"/>
              <a:t>х</a:t>
            </a:r>
            <a:r>
              <a:rPr lang="ru-RU" sz="2800" i="1" dirty="0" smtClean="0"/>
              <a:t> Частота </a:t>
            </a:r>
            <a:r>
              <a:rPr lang="ru-RU" sz="2800" i="1" dirty="0" err="1" smtClean="0"/>
              <a:t>х</a:t>
            </a:r>
            <a:r>
              <a:rPr lang="ru-RU" sz="2800" i="1" dirty="0" smtClean="0"/>
              <a:t> </a:t>
            </a:r>
          </a:p>
          <a:p>
            <a:pPr algn="ctr">
              <a:buNone/>
            </a:pPr>
            <a:r>
              <a:rPr lang="ru-RU" sz="2800" dirty="0" err="1" smtClean="0"/>
              <a:t>х</a:t>
            </a:r>
            <a:r>
              <a:rPr lang="ru-RU" sz="2800" dirty="0" smtClean="0"/>
              <a:t> </a:t>
            </a:r>
            <a:r>
              <a:rPr lang="ru-RU" sz="2800" i="1" dirty="0" smtClean="0"/>
              <a:t>Кол-во команд за такт</a:t>
            </a:r>
          </a:p>
          <a:p>
            <a:pPr algn="ctr">
              <a:buNone/>
            </a:pPr>
            <a:endParaRPr lang="ru-RU" sz="2800" i="1" dirty="0" smtClean="0"/>
          </a:p>
          <a:p>
            <a:pPr algn="just">
              <a:buNone/>
            </a:pPr>
            <a:r>
              <a:rPr lang="ru-RU" sz="2800" dirty="0" smtClean="0"/>
              <a:t>Увеличение производительности за счет увеличения частоты имеет свой предел из-за тепловыделения. </a:t>
            </a:r>
          </a:p>
          <a:p>
            <a:pPr algn="just">
              <a:buNone/>
            </a:pPr>
            <a:r>
              <a:rPr lang="ru-RU" sz="2800" dirty="0" smtClean="0"/>
              <a:t>Для отвода тепла от процессора используются массивные воздушные системы охлаждения (</a:t>
            </a:r>
            <a:r>
              <a:rPr lang="ru-RU" sz="2800" dirty="0" err="1" smtClean="0">
                <a:solidFill>
                  <a:srgbClr val="FF0000"/>
                </a:solidFill>
              </a:rPr>
              <a:t>кулеры</a:t>
            </a:r>
            <a:r>
              <a:rPr lang="ru-RU" sz="2800" dirty="0" smtClean="0"/>
              <a:t>).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Домашнее задание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1643050"/>
            <a:ext cx="8543956" cy="5214950"/>
          </a:xfrm>
        </p:spPr>
        <p:txBody>
          <a:bodyPr>
            <a:normAutofit/>
          </a:bodyPr>
          <a:lstStyle/>
          <a:p>
            <a:pPr algn="just">
              <a:spcAft>
                <a:spcPts val="0"/>
              </a:spcAft>
              <a:buNone/>
            </a:pPr>
            <a:r>
              <a:rPr lang="ru-RU" sz="2400" dirty="0" smtClean="0">
                <a:latin typeface="Times New Roman"/>
                <a:ea typeface="Times New Roman"/>
              </a:rPr>
              <a:t>Стр. 10-23.</a:t>
            </a:r>
          </a:p>
          <a:p>
            <a:pPr algn="just">
              <a:spcAft>
                <a:spcPts val="0"/>
              </a:spcAft>
              <a:buNone/>
            </a:pPr>
            <a:endParaRPr lang="ru-RU" sz="2400" dirty="0" smtClean="0">
              <a:latin typeface="Times New Roman"/>
              <a:ea typeface="Times New Roman"/>
            </a:endParaRPr>
          </a:p>
          <a:p>
            <a:pPr algn="just">
              <a:spcAft>
                <a:spcPts val="0"/>
              </a:spcAft>
              <a:buNone/>
            </a:pPr>
            <a:r>
              <a:rPr lang="ru-RU" sz="2400" dirty="0" smtClean="0">
                <a:latin typeface="Times New Roman"/>
                <a:ea typeface="Times New Roman"/>
              </a:rPr>
              <a:t>Повторить изученный материал, подготовиться к </a:t>
            </a:r>
            <a:r>
              <a:rPr lang="ru-RU" sz="2400" smtClean="0">
                <a:latin typeface="Times New Roman"/>
                <a:ea typeface="Times New Roman"/>
              </a:rPr>
              <a:t>устному опросу.</a:t>
            </a:r>
            <a:endParaRPr lang="ru-RU" sz="2400" dirty="0" smtClean="0">
              <a:latin typeface="Times New Roman"/>
              <a:ea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Магистрально-модульный принцип построения компьютера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1571612"/>
            <a:ext cx="8543956" cy="5286388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ru-RU" sz="2400" dirty="0" smtClean="0"/>
              <a:t>К магистрали подключаются процессор и оперативная память, а также периферийные устройства ввода, вывода и хранения информации.</a:t>
            </a:r>
          </a:p>
        </p:txBody>
      </p:sp>
      <p:pic>
        <p:nvPicPr>
          <p:cNvPr id="1026" name="Picture 2" descr="111111111111111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71538" y="3143248"/>
            <a:ext cx="6711793" cy="32147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Шина данных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1643050"/>
            <a:ext cx="8543956" cy="5214950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ru-RU" sz="2400" dirty="0" smtClean="0"/>
              <a:t>По этой шине данные передаются между различными устройствами.</a:t>
            </a:r>
            <a:endParaRPr lang="ru-RU" sz="2400" b="1" dirty="0" smtClean="0">
              <a:solidFill>
                <a:srgbClr val="FF0000"/>
              </a:solidFill>
            </a:endParaRPr>
          </a:p>
          <a:p>
            <a:pPr algn="just">
              <a:buNone/>
            </a:pPr>
            <a:endParaRPr lang="ru-RU" sz="2400" b="1" dirty="0" smtClean="0">
              <a:solidFill>
                <a:srgbClr val="FF0000"/>
              </a:solidFill>
            </a:endParaRPr>
          </a:p>
          <a:p>
            <a:pPr algn="just">
              <a:buNone/>
            </a:pPr>
            <a:r>
              <a:rPr lang="ru-RU" sz="2400" b="1" dirty="0" smtClean="0">
                <a:solidFill>
                  <a:srgbClr val="FF0000"/>
                </a:solidFill>
              </a:rPr>
              <a:t>Разрядность</a:t>
            </a:r>
            <a:r>
              <a:rPr lang="ru-RU" sz="2400" dirty="0" smtClean="0">
                <a:solidFill>
                  <a:srgbClr val="FF0000"/>
                </a:solidFill>
              </a:rPr>
              <a:t> </a:t>
            </a:r>
            <a:r>
              <a:rPr lang="ru-RU" sz="2400" b="1" dirty="0" smtClean="0">
                <a:solidFill>
                  <a:srgbClr val="FF0000"/>
                </a:solidFill>
              </a:rPr>
              <a:t>процессора</a:t>
            </a:r>
            <a:r>
              <a:rPr lang="ru-RU" sz="2400" dirty="0" smtClean="0"/>
              <a:t> - количество бит информации принимаемое и обрабатываемое процессором за один такт.</a:t>
            </a:r>
          </a:p>
          <a:p>
            <a:pPr algn="just">
              <a:buNone/>
            </a:pPr>
            <a:endParaRPr lang="ru-RU" sz="2400" dirty="0" smtClean="0"/>
          </a:p>
          <a:p>
            <a:pPr algn="just">
              <a:buNone/>
            </a:pPr>
            <a:r>
              <a:rPr lang="ru-RU" sz="2400" dirty="0" smtClean="0"/>
              <a:t>Разрядность шины данных определяется разрядностью процессора.</a:t>
            </a:r>
          </a:p>
          <a:p>
            <a:pPr algn="just">
              <a:buNone/>
            </a:pPr>
            <a:endParaRPr lang="ru-RU" sz="2000" dirty="0" smtClean="0"/>
          </a:p>
          <a:p>
            <a:pPr algn="just">
              <a:buNone/>
            </a:pPr>
            <a:r>
              <a:rPr lang="ru-RU" sz="2400" dirty="0" smtClean="0"/>
              <a:t>Чем больше разрядность – тем выше скорость передачи данных.</a:t>
            </a:r>
            <a:endParaRPr lang="ru-RU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Шина адреса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1643050"/>
            <a:ext cx="8543956" cy="5214950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ru-RU" sz="2000" dirty="0" smtClean="0"/>
              <a:t>По адресной шине передается адрес устройства или ячейки оперативной памяти куда пересылаются или откуда считываются данные по шине данных.</a:t>
            </a:r>
          </a:p>
          <a:p>
            <a:pPr algn="just">
              <a:buNone/>
            </a:pPr>
            <a:endParaRPr lang="ru-RU" sz="2000" dirty="0" smtClean="0"/>
          </a:p>
          <a:p>
            <a:pPr algn="just">
              <a:buNone/>
            </a:pPr>
            <a:r>
              <a:rPr lang="ru-RU" sz="2000" dirty="0" smtClean="0"/>
              <a:t>Разрядность шины адреса определяет объем адресуемой памяти, т. е. количество ячеек оперативной памяти, которые могут иметь уникальные адреса.</a:t>
            </a:r>
          </a:p>
          <a:p>
            <a:pPr algn="just">
              <a:buNone/>
            </a:pPr>
            <a:endParaRPr lang="ru-RU" sz="2000" dirty="0" smtClean="0"/>
          </a:p>
          <a:p>
            <a:pPr algn="ctr">
              <a:buNone/>
            </a:pPr>
            <a:r>
              <a:rPr lang="ru-RU" sz="2000" i="1" dirty="0" smtClean="0"/>
              <a:t>N = </a:t>
            </a:r>
            <a:r>
              <a:rPr lang="ru-RU" sz="2000" dirty="0" smtClean="0"/>
              <a:t>2</a:t>
            </a:r>
            <a:r>
              <a:rPr lang="en-US" sz="2000" baseline="30000" dirty="0" smtClean="0"/>
              <a:t>I</a:t>
            </a:r>
            <a:r>
              <a:rPr lang="ru-RU" sz="2000" dirty="0" smtClean="0"/>
              <a:t>, где </a:t>
            </a:r>
            <a:r>
              <a:rPr lang="ru-RU" sz="2000" i="1" dirty="0" smtClean="0"/>
              <a:t>I </a:t>
            </a:r>
            <a:r>
              <a:rPr lang="ru-RU" sz="2000" dirty="0" smtClean="0"/>
              <a:t>— разрядность шины адреса.</a:t>
            </a:r>
          </a:p>
          <a:p>
            <a:pPr algn="just">
              <a:buNone/>
            </a:pPr>
            <a:endParaRPr lang="ru-RU" sz="2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Шина управления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1643050"/>
            <a:ext cx="8543956" cy="5214950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ru-RU" sz="2400" dirty="0" smtClean="0"/>
              <a:t>По шине управления передаются сигналы, определяющие характер обмена информацией по магистрали.</a:t>
            </a:r>
          </a:p>
          <a:p>
            <a:pPr algn="just">
              <a:buNone/>
            </a:pPr>
            <a:endParaRPr lang="ru-RU" sz="2400" dirty="0" smtClean="0"/>
          </a:p>
          <a:p>
            <a:pPr algn="just">
              <a:buNone/>
            </a:pPr>
            <a:r>
              <a:rPr lang="ru-RU" sz="2400" dirty="0" smtClean="0"/>
              <a:t>Сигналы управления определяют, какую операцию — считывание или запись информации из памяти нужно производить.</a:t>
            </a:r>
          </a:p>
          <a:p>
            <a:pPr algn="just">
              <a:buNone/>
            </a:pPr>
            <a:endParaRPr lang="ru-RU" sz="2000" dirty="0" smtClean="0"/>
          </a:p>
          <a:p>
            <a:pPr algn="just">
              <a:buNone/>
            </a:pPr>
            <a:endParaRPr lang="ru-RU" sz="2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Системная плата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1643050"/>
            <a:ext cx="8543956" cy="5214950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ru-RU" sz="2000" dirty="0" smtClean="0"/>
              <a:t>На системной плате реализована магистраль обмена информацией, имеются разъемы для установки процессора, слоты для установки оперативной памяти, а также контроллеров внешних устройств.</a:t>
            </a:r>
          </a:p>
          <a:p>
            <a:pPr algn="just">
              <a:buNone/>
            </a:pPr>
            <a:endParaRPr lang="ru-RU" sz="2000" dirty="0"/>
          </a:p>
        </p:txBody>
      </p:sp>
      <p:pic>
        <p:nvPicPr>
          <p:cNvPr id="2050" name="Picture 2" descr="_0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2714620"/>
            <a:ext cx="3759990" cy="3857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1" name="Picture 3" descr="111111111111111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357686" y="2786058"/>
            <a:ext cx="4450804" cy="34290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1252728"/>
          </a:xfrm>
        </p:spPr>
        <p:txBody>
          <a:bodyPr>
            <a:normAutofit/>
          </a:bodyPr>
          <a:lstStyle/>
          <a:p>
            <a:r>
              <a:rPr lang="ru-RU" dirty="0" smtClean="0"/>
              <a:t>Пропускная способность</a:t>
            </a:r>
            <a:endParaRPr lang="ru-RU" dirty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2143108" y="1643050"/>
            <a:ext cx="3643338" cy="142876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Быстродействие</a:t>
            </a:r>
          </a:p>
          <a:p>
            <a:pPr algn="ctr"/>
            <a:r>
              <a:rPr lang="ru-RU" dirty="0" smtClean="0"/>
              <a:t>устройства</a:t>
            </a:r>
          </a:p>
          <a:p>
            <a:pPr algn="ctr"/>
            <a:r>
              <a:rPr lang="ru-RU" dirty="0" smtClean="0"/>
              <a:t>зависит</a:t>
            </a:r>
            <a:endParaRPr lang="ru-RU" dirty="0"/>
          </a:p>
        </p:txBody>
      </p:sp>
      <p:cxnSp>
        <p:nvCxnSpPr>
          <p:cNvPr id="8" name="Прямая со стрелкой 7"/>
          <p:cNvCxnSpPr/>
          <p:nvPr/>
        </p:nvCxnSpPr>
        <p:spPr>
          <a:xfrm rot="5400000">
            <a:off x="2393141" y="3107529"/>
            <a:ext cx="285752" cy="21431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/>
          <p:nvPr/>
        </p:nvCxnSpPr>
        <p:spPr>
          <a:xfrm>
            <a:off x="5000628" y="3071810"/>
            <a:ext cx="428628" cy="28575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Скругленный прямоугольник 10"/>
          <p:cNvSpPr/>
          <p:nvPr/>
        </p:nvSpPr>
        <p:spPr>
          <a:xfrm>
            <a:off x="642910" y="3429000"/>
            <a:ext cx="3357586" cy="192882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от тактовой частоты тактового генератора (МГц) </a:t>
            </a:r>
            <a:endParaRPr lang="ru-RU" dirty="0"/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4572000" y="3429000"/>
            <a:ext cx="3286148" cy="192882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от разрядности </a:t>
            </a:r>
          </a:p>
          <a:p>
            <a:pPr algn="ctr"/>
            <a:r>
              <a:rPr lang="ru-RU" dirty="0" smtClean="0"/>
              <a:t>(количество битов данных, которые устройство может обрабатывать или передавать одновременно)</a:t>
            </a:r>
            <a:endParaRPr lang="ru-RU" dirty="0"/>
          </a:p>
        </p:txBody>
      </p:sp>
      <p:sp>
        <p:nvSpPr>
          <p:cNvPr id="15" name="TextBox 14"/>
          <p:cNvSpPr txBox="1"/>
          <p:nvPr/>
        </p:nvSpPr>
        <p:spPr>
          <a:xfrm>
            <a:off x="214282" y="5572140"/>
            <a:ext cx="85725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Пропускная способность шины данных (бит/с)</a:t>
            </a:r>
          </a:p>
          <a:p>
            <a:pPr algn="ctr"/>
            <a:r>
              <a:rPr lang="ru-RU" dirty="0" smtClean="0"/>
              <a:t> = разрядность шины (бит) * частота шины (Гц).</a:t>
            </a: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Северный и южный мосты</a:t>
            </a:r>
            <a:endParaRPr lang="ru-RU" dirty="0"/>
          </a:p>
        </p:txBody>
      </p:sp>
      <p:grpSp>
        <p:nvGrpSpPr>
          <p:cNvPr id="19" name="Группа 18"/>
          <p:cNvGrpSpPr/>
          <p:nvPr/>
        </p:nvGrpSpPr>
        <p:grpSpPr>
          <a:xfrm>
            <a:off x="1285852" y="1643050"/>
            <a:ext cx="6143668" cy="4071966"/>
            <a:chOff x="1285852" y="1928802"/>
            <a:chExt cx="6143668" cy="4071966"/>
          </a:xfrm>
        </p:grpSpPr>
        <p:sp>
          <p:nvSpPr>
            <p:cNvPr id="5" name="Скругленный прямоугольник 4"/>
            <p:cNvSpPr/>
            <p:nvPr/>
          </p:nvSpPr>
          <p:spPr>
            <a:xfrm>
              <a:off x="1285852" y="3214686"/>
              <a:ext cx="2428892" cy="92869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/>
                <a:t>Северный мост</a:t>
              </a:r>
              <a:endParaRPr lang="ru-RU" dirty="0"/>
            </a:p>
          </p:txBody>
        </p:sp>
        <p:sp>
          <p:nvSpPr>
            <p:cNvPr id="6" name="Скругленный прямоугольник 5"/>
            <p:cNvSpPr/>
            <p:nvPr/>
          </p:nvSpPr>
          <p:spPr>
            <a:xfrm>
              <a:off x="5000628" y="3214686"/>
              <a:ext cx="2428892" cy="92869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/>
                <a:t>Южный мост</a:t>
              </a:r>
              <a:endParaRPr lang="ru-RU" dirty="0"/>
            </a:p>
          </p:txBody>
        </p:sp>
        <p:sp>
          <p:nvSpPr>
            <p:cNvPr id="7" name="Скругленный прямоугольник 6"/>
            <p:cNvSpPr/>
            <p:nvPr/>
          </p:nvSpPr>
          <p:spPr>
            <a:xfrm>
              <a:off x="1428728" y="4429132"/>
              <a:ext cx="2286016" cy="1571636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/>
                <a:t>контроллер оперативной памяти и видеопамяти</a:t>
              </a:r>
              <a:endParaRPr lang="ru-RU" dirty="0"/>
            </a:p>
          </p:txBody>
        </p:sp>
        <p:sp>
          <p:nvSpPr>
            <p:cNvPr id="8" name="Скругленный прямоугольник 7"/>
            <p:cNvSpPr/>
            <p:nvPr/>
          </p:nvSpPr>
          <p:spPr>
            <a:xfrm>
              <a:off x="5143504" y="4429132"/>
              <a:ext cx="2286016" cy="1571636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/>
                <a:t>контроллер периферийных устройств</a:t>
              </a:r>
              <a:endParaRPr lang="ru-RU" dirty="0"/>
            </a:p>
          </p:txBody>
        </p:sp>
        <p:sp>
          <p:nvSpPr>
            <p:cNvPr id="9" name="Скругленный прямоугольник 8"/>
            <p:cNvSpPr/>
            <p:nvPr/>
          </p:nvSpPr>
          <p:spPr>
            <a:xfrm>
              <a:off x="3214678" y="1928802"/>
              <a:ext cx="2500330" cy="92869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/>
                <a:t>Микросхемы (</a:t>
              </a:r>
              <a:r>
                <a:rPr lang="ru-RU" dirty="0" err="1" smtClean="0"/>
                <a:t>чипсеты</a:t>
              </a:r>
              <a:r>
                <a:rPr lang="ru-RU" dirty="0" smtClean="0"/>
                <a:t>)</a:t>
              </a:r>
            </a:p>
            <a:p>
              <a:pPr algn="ctr"/>
              <a:r>
                <a:rPr lang="ru-RU" dirty="0" smtClean="0"/>
                <a:t>включают в себя</a:t>
              </a:r>
              <a:endParaRPr lang="ru-RU" dirty="0"/>
            </a:p>
          </p:txBody>
        </p:sp>
        <p:cxnSp>
          <p:nvCxnSpPr>
            <p:cNvPr id="11" name="Прямая со стрелкой 10"/>
            <p:cNvCxnSpPr/>
            <p:nvPr/>
          </p:nvCxnSpPr>
          <p:spPr>
            <a:xfrm rot="10800000" flipV="1">
              <a:off x="3071802" y="2928934"/>
              <a:ext cx="285752" cy="214314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Прямая со стрелкой 12"/>
            <p:cNvCxnSpPr/>
            <p:nvPr/>
          </p:nvCxnSpPr>
          <p:spPr>
            <a:xfrm rot="16200000" flipH="1">
              <a:off x="5286380" y="2857496"/>
              <a:ext cx="285752" cy="285752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Прямая соединительная линия 14"/>
            <p:cNvCxnSpPr/>
            <p:nvPr/>
          </p:nvCxnSpPr>
          <p:spPr>
            <a:xfrm rot="16200000" flipH="1">
              <a:off x="2250265" y="4250537"/>
              <a:ext cx="285752" cy="7143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Прямая соединительная линия 16"/>
            <p:cNvCxnSpPr>
              <a:endCxn id="8" idx="0"/>
            </p:cNvCxnSpPr>
            <p:nvPr/>
          </p:nvCxnSpPr>
          <p:spPr>
            <a:xfrm rot="5400000">
              <a:off x="6179355" y="4250537"/>
              <a:ext cx="285752" cy="7143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8" name="TextBox 17"/>
          <p:cNvSpPr txBox="1"/>
          <p:nvPr/>
        </p:nvSpPr>
        <p:spPr>
          <a:xfrm>
            <a:off x="714348" y="5929330"/>
            <a:ext cx="80010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Контроллер</a:t>
            </a:r>
            <a:r>
              <a:rPr lang="ru-RU" dirty="0" smtClean="0"/>
              <a:t> - устройство, предназначенное для управления другими устройствами.</a:t>
            </a: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Модульная">
  <a:themeElements>
    <a:clrScheme name="Модульная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Модульная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Моду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102</TotalTime>
  <Words>731</Words>
  <PresentationFormat>Экран (4:3)</PresentationFormat>
  <Paragraphs>143</Paragraphs>
  <Slides>24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25" baseType="lpstr">
      <vt:lpstr>Модульная</vt:lpstr>
      <vt:lpstr>Магистрально-модульный принцип построения компьютера. Процессор </vt:lpstr>
      <vt:lpstr>Магистрально-модульный принцип построения компьютера</vt:lpstr>
      <vt:lpstr>Магистрально-модульный принцип построения компьютера</vt:lpstr>
      <vt:lpstr>Шина данных</vt:lpstr>
      <vt:lpstr>Шина адреса</vt:lpstr>
      <vt:lpstr>Шина управления</vt:lpstr>
      <vt:lpstr>Системная плата</vt:lpstr>
      <vt:lpstr>Пропускная способность</vt:lpstr>
      <vt:lpstr>Северный и южный мосты</vt:lpstr>
      <vt:lpstr>Частота процессора</vt:lpstr>
      <vt:lpstr>Системная шина</vt:lpstr>
      <vt:lpstr>Шина памяти</vt:lpstr>
      <vt:lpstr>Шины AGP и PCI Express</vt:lpstr>
      <vt:lpstr>Шина PCI</vt:lpstr>
      <vt:lpstr>Шина IEEE 1394  (другие названия Fire Wire, i-Link)</vt:lpstr>
      <vt:lpstr>Шина АТА</vt:lpstr>
      <vt:lpstr>Шина USB</vt:lpstr>
      <vt:lpstr>Клавиатура и мышь</vt:lpstr>
      <vt:lpstr>Звук</vt:lpstr>
      <vt:lpstr>Процессор</vt:lpstr>
      <vt:lpstr>Логическая схема процессора</vt:lpstr>
      <vt:lpstr>Кэш-память</vt:lpstr>
      <vt:lpstr>Производительность</vt:lpstr>
      <vt:lpstr>Домашнее задание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Информация  и  информационные процессы </dc:title>
  <dc:creator>Corvinis</dc:creator>
  <cp:lastModifiedBy>Corvinis</cp:lastModifiedBy>
  <cp:revision>37</cp:revision>
  <dcterms:created xsi:type="dcterms:W3CDTF">2015-08-30T09:51:53Z</dcterms:created>
  <dcterms:modified xsi:type="dcterms:W3CDTF">2015-09-01T16:29:46Z</dcterms:modified>
</cp:coreProperties>
</file>