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832" autoAdjust="0"/>
    <p:restoredTop sz="94660"/>
  </p:normalViewPr>
  <p:slideViewPr>
    <p:cSldViewPr>
      <p:cViewPr varScale="1">
        <p:scale>
          <a:sx n="69" d="100"/>
          <a:sy n="69" d="100"/>
        </p:scale>
        <p:origin x="-96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9171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477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Кодирование </a:t>
            </a:r>
            <a:r>
              <a:rPr lang="ru-RU" dirty="0"/>
              <a:t>графической информации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158332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ru-RU" sz="2800" dirty="0" smtClean="0"/>
              <a:t>1. Известно</a:t>
            </a:r>
            <a:r>
              <a:rPr lang="ru-RU" sz="2800" dirty="0"/>
              <a:t>, что при кодировании графического файла использовали глубину цвета 4 бита на точку. </a:t>
            </a:r>
            <a:r>
              <a:rPr lang="ru-RU" sz="2800" b="1" dirty="0"/>
              <a:t>Вычислите количество цветов в палитре</a:t>
            </a:r>
            <a:r>
              <a:rPr lang="ru-RU" sz="2800" b="1" dirty="0" smtClean="0"/>
              <a:t>.</a:t>
            </a:r>
          </a:p>
          <a:p>
            <a:pPr marL="118872" indent="0">
              <a:buNone/>
            </a:pPr>
            <a:endParaRPr lang="ru-RU" sz="2800" dirty="0"/>
          </a:p>
          <a:p>
            <a:pPr marL="118872" indent="0">
              <a:buNone/>
            </a:pPr>
            <a:r>
              <a:rPr lang="ru-RU" sz="2800" dirty="0"/>
              <a:t>2. Известно, что при кодировании графического файла использовали палитру из 16 цветов. </a:t>
            </a:r>
            <a:r>
              <a:rPr lang="ru-RU" sz="2800" b="1" dirty="0"/>
              <a:t>Вычислите глубину цвета</a:t>
            </a:r>
            <a:r>
              <a:rPr lang="ru-RU" sz="2800" b="1" dirty="0" smtClean="0"/>
              <a:t>.</a:t>
            </a:r>
          </a:p>
          <a:p>
            <a:pPr marL="118872" indent="0">
              <a:buNone/>
            </a:pPr>
            <a:endParaRPr lang="ru-RU" sz="2800" dirty="0"/>
          </a:p>
          <a:p>
            <a:pPr marL="118872" indent="0">
              <a:buNone/>
            </a:pPr>
            <a:r>
              <a:rPr lang="ru-RU" sz="2800" dirty="0"/>
              <a:t>3. </a:t>
            </a:r>
            <a:r>
              <a:rPr lang="ru-RU" sz="2800" b="1" dirty="0"/>
              <a:t>Определите информационный объем изображения </a:t>
            </a:r>
            <a:r>
              <a:rPr lang="ru-RU" sz="2800" dirty="0"/>
              <a:t>размером 64х64 пикселя. Для кодирования использовали глубину цвета 3 бита. Результат выразить в </a:t>
            </a:r>
            <a:r>
              <a:rPr lang="ru-RU" sz="2800" dirty="0" err="1"/>
              <a:t>Кбайтах</a:t>
            </a:r>
            <a:r>
              <a:rPr lang="ru-RU" sz="2800" dirty="0" smtClean="0"/>
              <a:t>.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158332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ru-RU" dirty="0"/>
              <a:t>4. Растровый файл, содержащий черно-белый рисунок, имеет объем 300 </a:t>
            </a:r>
            <a:r>
              <a:rPr lang="ru-RU" dirty="0" smtClean="0"/>
              <a:t>байт. </a:t>
            </a:r>
            <a:r>
              <a:rPr lang="ru-RU" b="1" dirty="0" smtClean="0"/>
              <a:t>Какой </a:t>
            </a:r>
            <a:r>
              <a:rPr lang="ru-RU" b="1" dirty="0"/>
              <a:t>размер может иметь рисунок в пикселях</a:t>
            </a:r>
            <a:r>
              <a:rPr lang="ru-RU" dirty="0" smtClean="0"/>
              <a:t>?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 smtClean="0"/>
              <a:t>5. Для </a:t>
            </a:r>
            <a:r>
              <a:rPr lang="ru-RU" dirty="0"/>
              <a:t>хранения растрового изображения размером 128*128 пикселей отвели 4 килобайта памяти. </a:t>
            </a:r>
            <a:r>
              <a:rPr lang="ru-RU" b="1" dirty="0"/>
              <a:t>Каково максимально возможное число цветов в палитре изображения?</a:t>
            </a:r>
          </a:p>
        </p:txBody>
      </p:sp>
    </p:spTree>
    <p:extLst>
      <p:ext uri="{BB962C8B-B14F-4D97-AF65-F5344CB8AC3E}">
        <p14:creationId xmlns:p14="http://schemas.microsoft.com/office/powerpoint/2010/main" xmlns="" val="1931027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00066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Стр. 36-38.</a:t>
            </a:r>
          </a:p>
          <a:p>
            <a:pPr marL="118872" indent="0" algn="just">
              <a:spcAft>
                <a:spcPts val="0"/>
              </a:spcAft>
              <a:buNone/>
            </a:pPr>
            <a:endParaRPr lang="ru-RU" dirty="0" smtClean="0"/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 smtClean="0"/>
              <a:t>Задача</a:t>
            </a:r>
            <a:r>
              <a:rPr lang="ru-RU" dirty="0"/>
              <a:t>: Сколько информации содержится в картинке экрана с разрешающей способностью 800х600 пикселей и 16 цветами?</a:t>
            </a:r>
            <a:endParaRPr lang="ru-RU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Способы </a:t>
            </a:r>
            <a:r>
              <a:rPr lang="ru-RU" sz="3200" dirty="0"/>
              <a:t>представления графической информации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683568" y="1700808"/>
            <a:ext cx="7416824" cy="4704486"/>
            <a:chOff x="683568" y="1700808"/>
            <a:chExt cx="7416824" cy="4704486"/>
          </a:xfrm>
        </p:grpSpPr>
        <p:sp>
          <p:nvSpPr>
            <p:cNvPr id="4" name="Стрелка вниз 3"/>
            <p:cNvSpPr/>
            <p:nvPr/>
          </p:nvSpPr>
          <p:spPr>
            <a:xfrm>
              <a:off x="1403648" y="1700808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Стрелка вниз 4"/>
            <p:cNvSpPr/>
            <p:nvPr/>
          </p:nvSpPr>
          <p:spPr>
            <a:xfrm>
              <a:off x="5868144" y="1729093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83568" y="2247959"/>
              <a:ext cx="2952328" cy="57606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/>
                <a:t>Аналоговый</a:t>
              </a:r>
              <a:endParaRPr lang="ru-RU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932040" y="2247959"/>
              <a:ext cx="2952328" cy="57606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Дискретный</a:t>
              </a:r>
              <a:endParaRPr lang="ru-RU" dirty="0"/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5868144" y="3002750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403648" y="3002750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83568" y="3668990"/>
              <a:ext cx="3168352" cy="273630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физическая величина принимает бесконечное множество значений, причем ее значения изменяются непрерывно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32040" y="3663806"/>
              <a:ext cx="3168352" cy="273630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физическая величина принимает конечное множество значений, причем ее значения изменяются скачкообразно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14809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/>
              <a:t>Способы представления графической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3"/>
            <a:ext cx="9001156" cy="92869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Пример, положение </a:t>
            </a:r>
            <a:r>
              <a:rPr lang="ru-RU" dirty="0" smtClean="0"/>
              <a:t>тела на наклонной плоскости и на лестнице задается значениями координат X и </a:t>
            </a:r>
            <a:r>
              <a:rPr lang="ru-RU" i="1" dirty="0" smtClean="0"/>
              <a:t>Y. </a:t>
            </a:r>
            <a:endParaRPr lang="ru-RU" i="1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428860" y="4214818"/>
          <a:ext cx="3770220" cy="2428892"/>
        </p:xfrm>
        <a:graphic>
          <a:graphicData uri="http://schemas.openxmlformats.org/presentationml/2006/ole">
            <p:oleObj spid="_x0000_s1025" name="Точечный рисунок" r:id="rId3" imgW="3010320" imgH="1933333" progId="Paint.Picture">
              <p:embed/>
            </p:oleObj>
          </a:graphicData>
        </a:graphic>
      </p:graphicFrame>
      <p:grpSp>
        <p:nvGrpSpPr>
          <p:cNvPr id="26" name="Группа 25"/>
          <p:cNvGrpSpPr/>
          <p:nvPr/>
        </p:nvGrpSpPr>
        <p:grpSpPr>
          <a:xfrm>
            <a:off x="285720" y="2571744"/>
            <a:ext cx="8072494" cy="4286256"/>
            <a:chOff x="285720" y="2571744"/>
            <a:chExt cx="8072494" cy="4286256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85720" y="4214818"/>
              <a:ext cx="2143140" cy="26431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его координаты принимают бесконечное множество непрерывно изменяющихся значений из определенного диапазона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215074" y="4214818"/>
              <a:ext cx="2143140" cy="26431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значения только из определенного набора, причем меняющиеся скачкообразно</a:t>
              </a:r>
              <a:endParaRPr lang="ru-RU" dirty="0"/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 rot="10800000" flipV="1">
              <a:off x="1428728" y="3500438"/>
              <a:ext cx="1143008" cy="7143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5786446" y="3429000"/>
              <a:ext cx="1000132" cy="7858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1285852" y="3429000"/>
              <a:ext cx="2286016" cy="5000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по наклонной плоскости</a:t>
              </a:r>
              <a:endParaRPr lang="ru-RU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714876" y="3429000"/>
              <a:ext cx="2286016" cy="5000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по лестнице</a:t>
              </a:r>
              <a:endParaRPr lang="ru-RU" dirty="0"/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rot="5400000">
              <a:off x="2857488" y="3071810"/>
              <a:ext cx="357190" cy="35719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rot="16200000" flipH="1">
              <a:off x="4822033" y="3107529"/>
              <a:ext cx="357190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Скругленный прямоугольник 20"/>
            <p:cNvSpPr/>
            <p:nvPr/>
          </p:nvSpPr>
          <p:spPr>
            <a:xfrm>
              <a:off x="2786050" y="2571744"/>
              <a:ext cx="2714644" cy="5000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при </a:t>
              </a:r>
              <a:r>
                <a:rPr lang="ru-RU" dirty="0" smtClean="0"/>
                <a:t>движении </a:t>
              </a:r>
              <a:r>
                <a:rPr lang="ru-RU" dirty="0" smtClean="0"/>
                <a:t>тела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Способы представления графической информации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683568" y="1700808"/>
            <a:ext cx="7416824" cy="4704486"/>
            <a:chOff x="683568" y="1700808"/>
            <a:chExt cx="7416824" cy="4704486"/>
          </a:xfrm>
        </p:grpSpPr>
        <p:sp>
          <p:nvSpPr>
            <p:cNvPr id="5" name="Стрелка вниз 4"/>
            <p:cNvSpPr/>
            <p:nvPr/>
          </p:nvSpPr>
          <p:spPr>
            <a:xfrm>
              <a:off x="1403648" y="1700808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5868144" y="1729093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83568" y="2247959"/>
              <a:ext cx="2952328" cy="57606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/>
                <a:t>Аналоговый</a:t>
              </a:r>
              <a:endParaRPr lang="ru-RU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932040" y="2247959"/>
              <a:ext cx="2952328" cy="57606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/>
                <a:t>Дискретный</a:t>
              </a:r>
              <a:endParaRPr lang="ru-RU" dirty="0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868144" y="3002750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1403648" y="3002750"/>
              <a:ext cx="1080120" cy="43204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83568" y="3668990"/>
              <a:ext cx="3168352" cy="273630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живописное полотно, цвет которого изменяется непрерывно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32040" y="3663806"/>
              <a:ext cx="3168352" cy="273630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изображение, напечатанное с помощью струйного принтера и состоящее из отдельных точек разного цвета</a:t>
              </a:r>
              <a:endParaRPr lang="ru-RU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Пространственная дискретизация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Пространственная дискретизация </a:t>
            </a:r>
            <a:r>
              <a:rPr lang="ru-RU" dirty="0" smtClean="0"/>
              <a:t>– это процесс </a:t>
            </a:r>
            <a:r>
              <a:rPr lang="ru-RU" dirty="0" smtClean="0"/>
              <a:t>разбиения непрерывного графического изображения на отдельные </a:t>
            </a:r>
            <a:r>
              <a:rPr lang="ru-RU" dirty="0" smtClean="0"/>
              <a:t>элементы (пиксели).</a:t>
            </a:r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Пространственная дискретизация </a:t>
            </a:r>
            <a:r>
              <a:rPr lang="ru-RU" dirty="0" smtClean="0"/>
              <a:t>– это процесс </a:t>
            </a:r>
            <a:r>
              <a:rPr lang="ru-RU" dirty="0" smtClean="0"/>
              <a:t>преобразования </a:t>
            </a:r>
            <a:r>
              <a:rPr lang="ru-RU" dirty="0" smtClean="0"/>
              <a:t>графической информации из аналоговой формы в </a:t>
            </a:r>
            <a:r>
              <a:rPr lang="ru-RU" dirty="0" smtClean="0"/>
              <a:t>дискретную.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Разрешающая способность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786874" cy="492922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Разрешение</a:t>
            </a:r>
            <a:r>
              <a:rPr lang="ru-RU" dirty="0" smtClean="0"/>
              <a:t> монитора выражается обычно в виде двух целых чисел, например: 1600 </a:t>
            </a:r>
            <a:r>
              <a:rPr lang="ru-RU" dirty="0" err="1" smtClean="0"/>
              <a:t>х</a:t>
            </a:r>
            <a:r>
              <a:rPr lang="ru-RU" dirty="0" smtClean="0"/>
              <a:t> </a:t>
            </a:r>
            <a:r>
              <a:rPr lang="ru-RU" dirty="0" smtClean="0"/>
              <a:t>1200 - размеры </a:t>
            </a:r>
            <a:r>
              <a:rPr lang="ru-RU" dirty="0" smtClean="0"/>
              <a:t>изображения в пикселях по горизонтали и вертикали.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B0F0"/>
                </a:solidFill>
              </a:rPr>
              <a:t>Разрешение</a:t>
            </a:r>
            <a:r>
              <a:rPr lang="ru-RU" dirty="0" smtClean="0"/>
              <a:t> </a:t>
            </a:r>
            <a:r>
              <a:rPr lang="ru-RU" dirty="0" smtClean="0"/>
              <a:t>принтеров и сканеров </a:t>
            </a:r>
            <a:r>
              <a:rPr lang="ru-RU" dirty="0" smtClean="0"/>
              <a:t>выражается в </a:t>
            </a:r>
            <a:r>
              <a:rPr lang="ru-RU" dirty="0" err="1" smtClean="0"/>
              <a:t>dpi</a:t>
            </a:r>
            <a:r>
              <a:rPr lang="ru-RU" dirty="0" smtClean="0"/>
              <a:t> (англ. </a:t>
            </a:r>
            <a:r>
              <a:rPr lang="ru-RU" dirty="0" err="1" smtClean="0"/>
              <a:t>dots</a:t>
            </a:r>
            <a:r>
              <a:rPr lang="ru-RU" dirty="0" smtClean="0"/>
              <a:t> </a:t>
            </a:r>
            <a:r>
              <a:rPr lang="ru-RU" dirty="0" err="1" smtClean="0"/>
              <a:t>per</a:t>
            </a:r>
            <a:r>
              <a:rPr lang="ru-RU" dirty="0" smtClean="0"/>
              <a:t> </a:t>
            </a:r>
            <a:r>
              <a:rPr lang="ru-RU" dirty="0" err="1" smtClean="0"/>
              <a:t>inch</a:t>
            </a:r>
            <a:r>
              <a:rPr lang="ru-RU" dirty="0" smtClean="0"/>
              <a:t>) — это количество пикселей по горизонтали и вертикали на дюйм (например, 2400 </a:t>
            </a:r>
            <a:r>
              <a:rPr lang="ru-RU" dirty="0" err="1" smtClean="0"/>
              <a:t>х</a:t>
            </a:r>
            <a:r>
              <a:rPr lang="ru-RU" dirty="0" smtClean="0"/>
              <a:t> 1200 </a:t>
            </a:r>
            <a:r>
              <a:rPr lang="ru-RU" dirty="0" err="1" smtClean="0"/>
              <a:t>dpi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Кодирование цвета точки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3"/>
            <a:ext cx="9144000" cy="435771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В процессе пространственной дискретизации производится </a:t>
            </a:r>
            <a:r>
              <a:rPr lang="ru-RU" dirty="0" smtClean="0">
                <a:solidFill>
                  <a:srgbClr val="00B0F0"/>
                </a:solidFill>
              </a:rPr>
              <a:t>кодирование</a:t>
            </a:r>
            <a:r>
              <a:rPr lang="ru-RU" dirty="0" smtClean="0"/>
              <a:t> - присваивание </a:t>
            </a:r>
            <a:r>
              <a:rPr lang="ru-RU" dirty="0" smtClean="0"/>
              <a:t>каждой точке конкретного значения цвета в форме кода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Совокупность используемых цветов образует палитру </a:t>
            </a:r>
            <a:r>
              <a:rPr lang="ru-RU" dirty="0" smtClean="0"/>
              <a:t>цветов.</a:t>
            </a:r>
          </a:p>
          <a:p>
            <a:pPr>
              <a:buNone/>
            </a:pPr>
            <a:r>
              <a:rPr lang="ru-RU" dirty="0" smtClean="0"/>
              <a:t>Количество </a:t>
            </a:r>
            <a:r>
              <a:rPr lang="ru-RU" dirty="0" smtClean="0">
                <a:solidFill>
                  <a:srgbClr val="00B0F0"/>
                </a:solidFill>
              </a:rPr>
              <a:t>цветов </a:t>
            </a:r>
            <a:r>
              <a:rPr lang="ru-RU" dirty="0" smtClean="0">
                <a:solidFill>
                  <a:srgbClr val="00B0F0"/>
                </a:solidFill>
              </a:rPr>
              <a:t>N в </a:t>
            </a:r>
            <a:r>
              <a:rPr lang="ru-RU" dirty="0" smtClean="0">
                <a:solidFill>
                  <a:srgbClr val="00B0F0"/>
                </a:solidFill>
              </a:rPr>
              <a:t>палитре</a:t>
            </a:r>
            <a:r>
              <a:rPr lang="ru-RU" dirty="0" smtClean="0"/>
              <a:t>, и количество информации </a:t>
            </a:r>
            <a:r>
              <a:rPr lang="en-US" dirty="0" err="1" smtClean="0">
                <a:solidFill>
                  <a:srgbClr val="00B0F0"/>
                </a:solidFill>
              </a:rPr>
              <a:t>i</a:t>
            </a:r>
            <a:r>
              <a:rPr lang="ru-RU" dirty="0" smtClean="0"/>
              <a:t>, </a:t>
            </a:r>
            <a:r>
              <a:rPr lang="ru-RU" dirty="0" smtClean="0"/>
              <a:t>необходимое для кодирования цвета каждой точки (</a:t>
            </a:r>
            <a:r>
              <a:rPr lang="ru-RU" dirty="0" smtClean="0">
                <a:solidFill>
                  <a:srgbClr val="00B0F0"/>
                </a:solidFill>
              </a:rPr>
              <a:t>глубина цвета</a:t>
            </a:r>
            <a:r>
              <a:rPr lang="ru-RU" dirty="0" smtClean="0"/>
              <a:t>), связаны между собой и могут быть вычислены по формуле</a:t>
            </a:r>
            <a:r>
              <a:rPr lang="ru-RU" dirty="0" smtClean="0"/>
              <a:t>:</a:t>
            </a:r>
            <a:endParaRPr lang="ru-RU" dirty="0" smtClean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3286116" y="5857892"/>
          <a:ext cx="1785950" cy="845976"/>
        </p:xfrm>
        <a:graphic>
          <a:graphicData uri="http://schemas.openxmlformats.org/presentationml/2006/ole">
            <p:oleObj spid="_x0000_s22529" name="Точечный рисунок" r:id="rId3" imgW="905001" imgH="428798" progId="Paint.Picture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информационного объема </a:t>
            </a:r>
            <a:r>
              <a:rPr lang="ru-RU" dirty="0" smtClean="0"/>
              <a:t>изображения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625609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V</a:t>
            </a:r>
            <a:r>
              <a:rPr lang="ru-RU" b="1" dirty="0" smtClean="0"/>
              <a:t>=</a:t>
            </a:r>
            <a:r>
              <a:rPr lang="en-US" b="1" dirty="0" smtClean="0"/>
              <a:t>K</a:t>
            </a:r>
            <a:r>
              <a:rPr lang="ru-RU" b="1" dirty="0" smtClean="0"/>
              <a:t>*</a:t>
            </a:r>
            <a:r>
              <a:rPr lang="en-US" b="1" dirty="0" smtClean="0"/>
              <a:t>I</a:t>
            </a:r>
            <a:r>
              <a:rPr lang="ru-RU" b="1" dirty="0" smtClean="0"/>
              <a:t>,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Где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 smtClean="0"/>
              <a:t>V</a:t>
            </a:r>
            <a:r>
              <a:rPr lang="ru-RU" dirty="0" smtClean="0"/>
              <a:t> - информационный объем рисунка (файла), </a:t>
            </a:r>
          </a:p>
          <a:p>
            <a:pPr>
              <a:buNone/>
            </a:pPr>
            <a:r>
              <a:rPr lang="ru-RU" dirty="0" smtClean="0"/>
              <a:t>К - общее количество точек рисунка или разрешающая способность монитора, </a:t>
            </a:r>
          </a:p>
          <a:p>
            <a:pPr>
              <a:buNone/>
            </a:pPr>
            <a:r>
              <a:rPr lang="en-US" dirty="0" smtClean="0"/>
              <a:t>I</a:t>
            </a:r>
            <a:r>
              <a:rPr lang="ru-RU" dirty="0" smtClean="0"/>
              <a:t> - глубина цвета.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Системы цветопередачи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071538" y="164305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143372" y="164305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7215206" y="164305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1472" y="2214554"/>
            <a:ext cx="1428760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RGB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2214554"/>
            <a:ext cx="1428760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HSB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43306" y="2214554"/>
            <a:ext cx="1428760" cy="4286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CMYK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7215206" y="271462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143372" y="271462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1071538" y="271462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158" y="3286124"/>
            <a:ext cx="2143140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i="1" dirty="0" err="1" smtClean="0"/>
              <a:t>Red</a:t>
            </a:r>
            <a:r>
              <a:rPr lang="ru-RU" sz="1600" i="1" dirty="0" smtClean="0"/>
              <a:t> </a:t>
            </a:r>
            <a:r>
              <a:rPr lang="ru-RU" sz="1600" dirty="0" smtClean="0"/>
              <a:t>— красный, </a:t>
            </a:r>
            <a:r>
              <a:rPr lang="ru-RU" sz="1600" i="1" dirty="0" err="1" smtClean="0"/>
              <a:t>Green</a:t>
            </a:r>
            <a:r>
              <a:rPr lang="ru-RU" sz="1600" i="1" dirty="0" smtClean="0"/>
              <a:t> </a:t>
            </a:r>
            <a:r>
              <a:rPr lang="ru-RU" sz="1600" dirty="0" smtClean="0"/>
              <a:t>— зеленый, </a:t>
            </a:r>
            <a:r>
              <a:rPr lang="ru-RU" sz="1600" i="1" dirty="0" err="1" smtClean="0"/>
              <a:t>Blue</a:t>
            </a:r>
            <a:r>
              <a:rPr lang="ru-RU" sz="1600" i="1" dirty="0" smtClean="0"/>
              <a:t> </a:t>
            </a:r>
            <a:r>
              <a:rPr lang="ru-RU" sz="1600" dirty="0" smtClean="0"/>
              <a:t>— синий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00760" y="3286124"/>
            <a:ext cx="2714644" cy="15001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err="1" smtClean="0"/>
              <a:t>Hue</a:t>
            </a:r>
            <a:r>
              <a:rPr lang="ru-RU" i="1" dirty="0" smtClean="0"/>
              <a:t> </a:t>
            </a:r>
            <a:r>
              <a:rPr lang="ru-RU" i="1" dirty="0" smtClean="0"/>
              <a:t>- </a:t>
            </a:r>
            <a:r>
              <a:rPr lang="ru-RU" dirty="0" smtClean="0"/>
              <a:t>оттенок цвета, </a:t>
            </a:r>
          </a:p>
          <a:p>
            <a:pPr algn="ctr"/>
            <a:r>
              <a:rPr lang="ru-RU" i="1" dirty="0" err="1" smtClean="0"/>
              <a:t>Saturation</a:t>
            </a:r>
            <a:r>
              <a:rPr lang="ru-RU" i="1" dirty="0" smtClean="0"/>
              <a:t> –</a:t>
            </a:r>
            <a:r>
              <a:rPr lang="ru-RU" dirty="0" smtClean="0"/>
              <a:t>насыщенность,</a:t>
            </a:r>
          </a:p>
          <a:p>
            <a:pPr algn="ctr"/>
            <a:r>
              <a:rPr lang="ru-RU" i="1" dirty="0" err="1" smtClean="0"/>
              <a:t>Brightness</a:t>
            </a:r>
            <a:r>
              <a:rPr lang="ru-RU" i="1" dirty="0" smtClean="0"/>
              <a:t> – </a:t>
            </a:r>
            <a:r>
              <a:rPr lang="ru-RU" dirty="0" smtClean="0"/>
              <a:t>яркость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43240" y="3286124"/>
            <a:ext cx="2357454" cy="11430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i="1" dirty="0" err="1" smtClean="0"/>
              <a:t>Cyan</a:t>
            </a:r>
            <a:r>
              <a:rPr lang="ru-RU" sz="1600" i="1" dirty="0" smtClean="0"/>
              <a:t> </a:t>
            </a:r>
            <a:r>
              <a:rPr lang="ru-RU" sz="1600" dirty="0" smtClean="0"/>
              <a:t>— </a:t>
            </a:r>
            <a:r>
              <a:rPr lang="ru-RU" sz="1600" dirty="0" smtClean="0"/>
              <a:t>голубой,</a:t>
            </a:r>
            <a:endParaRPr lang="en-US" sz="1600" dirty="0" smtClean="0"/>
          </a:p>
          <a:p>
            <a:pPr algn="ctr"/>
            <a:r>
              <a:rPr lang="ru-RU" sz="1600" i="1" dirty="0" err="1" smtClean="0"/>
              <a:t>Magenta</a:t>
            </a:r>
            <a:r>
              <a:rPr lang="ru-RU" sz="1600" i="1" dirty="0" smtClean="0"/>
              <a:t> </a:t>
            </a:r>
            <a:r>
              <a:rPr lang="ru-RU" sz="1600" dirty="0" smtClean="0"/>
              <a:t>— </a:t>
            </a:r>
            <a:r>
              <a:rPr lang="ru-RU" sz="1600" dirty="0" smtClean="0"/>
              <a:t>пурпурный</a:t>
            </a:r>
            <a:endParaRPr lang="en-US" sz="1600" dirty="0" smtClean="0"/>
          </a:p>
          <a:p>
            <a:pPr algn="ctr"/>
            <a:r>
              <a:rPr lang="ru-RU" sz="1600" i="1" dirty="0" err="1" smtClean="0"/>
              <a:t>Yellow</a:t>
            </a:r>
            <a:r>
              <a:rPr lang="ru-RU" sz="1600" i="1" dirty="0" smtClean="0"/>
              <a:t> </a:t>
            </a:r>
            <a:r>
              <a:rPr lang="ru-RU" sz="1600" dirty="0" smtClean="0"/>
              <a:t>— </a:t>
            </a:r>
            <a:r>
              <a:rPr lang="ru-RU" sz="1600" dirty="0" smtClean="0"/>
              <a:t>желтый</a:t>
            </a:r>
            <a:endParaRPr lang="en-US" sz="1600" dirty="0" smtClean="0"/>
          </a:p>
          <a:p>
            <a:pPr algn="ctr"/>
            <a:r>
              <a:rPr lang="en-US" sz="1600" i="1" dirty="0" smtClean="0"/>
              <a:t>Black </a:t>
            </a:r>
            <a:r>
              <a:rPr lang="en-US" sz="1600" dirty="0" smtClean="0"/>
              <a:t>- </a:t>
            </a:r>
            <a:r>
              <a:rPr lang="ru-RU" sz="1600" dirty="0" smtClean="0"/>
              <a:t>черный</a:t>
            </a:r>
            <a:endParaRPr lang="ru-RU" sz="1600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4143372" y="450057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142976" y="4500570"/>
            <a:ext cx="428628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2844" y="5072074"/>
            <a:ext cx="2928958" cy="164305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мониторах компьютеров, в телевизорах и других излучающих свет технических устройствах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86116" y="5072074"/>
            <a:ext cx="2928958" cy="164305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полиграфии, так как напечатанные документы воспринимаются человеком в отраженном свете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271</TotalTime>
  <Words>497</Words>
  <Application>Microsoft Office PowerPoint</Application>
  <PresentationFormat>Экран (4:3)</PresentationFormat>
  <Paragraphs>65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Модульная</vt:lpstr>
      <vt:lpstr>Изображение Paintbrush</vt:lpstr>
      <vt:lpstr>Кодирование графической информации</vt:lpstr>
      <vt:lpstr>Способы представления графической информации</vt:lpstr>
      <vt:lpstr>Способы представления графической информации</vt:lpstr>
      <vt:lpstr>Способы представления графической информации</vt:lpstr>
      <vt:lpstr>Пространственная дискретизация</vt:lpstr>
      <vt:lpstr>Разрешающая способность</vt:lpstr>
      <vt:lpstr>Кодирование цвета точки</vt:lpstr>
      <vt:lpstr>Определение информационного объема изображения</vt:lpstr>
      <vt:lpstr>Системы цветопередачи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66</cp:revision>
  <dcterms:created xsi:type="dcterms:W3CDTF">2015-08-30T09:51:53Z</dcterms:created>
  <dcterms:modified xsi:type="dcterms:W3CDTF">2015-10-26T13:00:47Z</dcterms:modified>
</cp:coreProperties>
</file>