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832" autoAdjust="0"/>
    <p:restoredTop sz="94660"/>
  </p:normalViewPr>
  <p:slideViewPr>
    <p:cSldViewPr>
      <p:cViewPr varScale="1">
        <p:scale>
          <a:sx n="69" d="100"/>
          <a:sy n="69" d="100"/>
        </p:scale>
        <p:origin x="-96" y="-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BC750A-34A7-4E63-AFF8-787BDC351662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1945150-D997-4E5A-9193-4DF3692000A9}">
      <dgm:prSet phldrT="[Текст]"/>
      <dgm:spPr/>
      <dgm:t>
        <a:bodyPr/>
        <a:lstStyle/>
        <a:p>
          <a:r>
            <a:rPr lang="ru-RU" dirty="0" smtClean="0"/>
            <a:t>при создании электронных библиотек и архивов путем перевода книг и документов в цифровой компьютерный формат</a:t>
          </a:r>
          <a:endParaRPr lang="ru-RU" dirty="0"/>
        </a:p>
      </dgm:t>
    </dgm:pt>
    <dgm:pt modelId="{EB649A06-C723-4C47-9924-DD60C7CDB492}" type="parTrans" cxnId="{B77B8DFD-2B06-42C8-B1F8-DD25181796A0}">
      <dgm:prSet/>
      <dgm:spPr/>
      <dgm:t>
        <a:bodyPr/>
        <a:lstStyle/>
        <a:p>
          <a:endParaRPr lang="ru-RU"/>
        </a:p>
      </dgm:t>
    </dgm:pt>
    <dgm:pt modelId="{968A2672-628F-4BAA-A9A3-02F669684FF5}" type="sibTrans" cxnId="{B77B8DFD-2B06-42C8-B1F8-DD25181796A0}">
      <dgm:prSet/>
      <dgm:spPr/>
      <dgm:t>
        <a:bodyPr/>
        <a:lstStyle/>
        <a:p>
          <a:endParaRPr lang="ru-RU"/>
        </a:p>
      </dgm:t>
    </dgm:pt>
    <dgm:pt modelId="{2B4C9204-800C-4BBE-897B-77313C63204C}">
      <dgm:prSet phldrT="[Текст]"/>
      <dgm:spPr/>
      <dgm:t>
        <a:bodyPr/>
        <a:lstStyle/>
        <a:p>
          <a:r>
            <a:rPr lang="ru-RU" dirty="0" smtClean="0"/>
            <a:t>при переходе предприятий от бумажного к электронному документообороту</a:t>
          </a:r>
          <a:endParaRPr lang="ru-RU" dirty="0"/>
        </a:p>
      </dgm:t>
    </dgm:pt>
    <dgm:pt modelId="{8F43859B-BEE1-49DA-B5BE-0ACB08C2F168}" type="parTrans" cxnId="{0918FD8F-FC9E-457C-B436-C5ABFF5029BD}">
      <dgm:prSet/>
      <dgm:spPr/>
      <dgm:t>
        <a:bodyPr/>
        <a:lstStyle/>
        <a:p>
          <a:endParaRPr lang="ru-RU"/>
        </a:p>
      </dgm:t>
    </dgm:pt>
    <dgm:pt modelId="{B716AE82-E774-45E0-8458-F6279C145366}" type="sibTrans" cxnId="{0918FD8F-FC9E-457C-B436-C5ABFF5029BD}">
      <dgm:prSet/>
      <dgm:spPr/>
      <dgm:t>
        <a:bodyPr/>
        <a:lstStyle/>
        <a:p>
          <a:endParaRPr lang="ru-RU"/>
        </a:p>
      </dgm:t>
    </dgm:pt>
    <dgm:pt modelId="{959ED700-BDC8-4DB2-9B4E-213071773733}">
      <dgm:prSet phldrT="[Текст]"/>
      <dgm:spPr/>
      <dgm:t>
        <a:bodyPr/>
        <a:lstStyle/>
        <a:p>
          <a:r>
            <a:rPr lang="ru-RU" dirty="0" smtClean="0"/>
            <a:t>при необходимости отредактировать полученный по факсу документ</a:t>
          </a:r>
          <a:endParaRPr lang="ru-RU" dirty="0"/>
        </a:p>
      </dgm:t>
    </dgm:pt>
    <dgm:pt modelId="{103F030D-8E9D-4A8C-BDA0-E20211BEDBCE}" type="parTrans" cxnId="{6F34693D-5FCD-492B-BABB-F937A9410672}">
      <dgm:prSet/>
      <dgm:spPr/>
      <dgm:t>
        <a:bodyPr/>
        <a:lstStyle/>
        <a:p>
          <a:endParaRPr lang="ru-RU"/>
        </a:p>
      </dgm:t>
    </dgm:pt>
    <dgm:pt modelId="{C959A6AB-EB09-4DA1-B0C5-126F3E1362E5}" type="sibTrans" cxnId="{6F34693D-5FCD-492B-BABB-F937A9410672}">
      <dgm:prSet/>
      <dgm:spPr/>
      <dgm:t>
        <a:bodyPr/>
        <a:lstStyle/>
        <a:p>
          <a:endParaRPr lang="ru-RU"/>
        </a:p>
      </dgm:t>
    </dgm:pt>
    <dgm:pt modelId="{F5B306DE-2FE5-441A-ACAA-F0ED3734640B}" type="pres">
      <dgm:prSet presAssocID="{80BC750A-34A7-4E63-AFF8-787BDC35166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F99F75-23C1-438A-85E8-60CEB92AF20B}" type="pres">
      <dgm:prSet presAssocID="{21945150-D997-4E5A-9193-4DF3692000A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B9BE5D-5D12-46EE-B727-8CC60EF6B488}" type="pres">
      <dgm:prSet presAssocID="{968A2672-628F-4BAA-A9A3-02F669684FF5}" presName="spacer" presStyleCnt="0"/>
      <dgm:spPr/>
    </dgm:pt>
    <dgm:pt modelId="{6D8F6A40-99AF-4A5B-B4FD-67E815CF2FB7}" type="pres">
      <dgm:prSet presAssocID="{2B4C9204-800C-4BBE-897B-77313C63204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AD8D2D-99D4-44B7-96F4-0BE4B96E5D39}" type="pres">
      <dgm:prSet presAssocID="{B716AE82-E774-45E0-8458-F6279C145366}" presName="spacer" presStyleCnt="0"/>
      <dgm:spPr/>
    </dgm:pt>
    <dgm:pt modelId="{229DC7C5-8A44-42E4-BE71-4AD71E87AF40}" type="pres">
      <dgm:prSet presAssocID="{959ED700-BDC8-4DB2-9B4E-21307177373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34693D-5FCD-492B-BABB-F937A9410672}" srcId="{80BC750A-34A7-4E63-AFF8-787BDC351662}" destId="{959ED700-BDC8-4DB2-9B4E-213071773733}" srcOrd="2" destOrd="0" parTransId="{103F030D-8E9D-4A8C-BDA0-E20211BEDBCE}" sibTransId="{C959A6AB-EB09-4DA1-B0C5-126F3E1362E5}"/>
    <dgm:cxn modelId="{91FD0CBE-6EBE-4330-B5D4-B7929AB425FA}" type="presOf" srcId="{80BC750A-34A7-4E63-AFF8-787BDC351662}" destId="{F5B306DE-2FE5-441A-ACAA-F0ED3734640B}" srcOrd="0" destOrd="0" presId="urn:microsoft.com/office/officeart/2005/8/layout/vList2"/>
    <dgm:cxn modelId="{235C4AEF-367A-4D99-B7A8-71B3AFDE98BD}" type="presOf" srcId="{959ED700-BDC8-4DB2-9B4E-213071773733}" destId="{229DC7C5-8A44-42E4-BE71-4AD71E87AF40}" srcOrd="0" destOrd="0" presId="urn:microsoft.com/office/officeart/2005/8/layout/vList2"/>
    <dgm:cxn modelId="{C4435318-A658-4C24-BC58-5C803634CB2B}" type="presOf" srcId="{21945150-D997-4E5A-9193-4DF3692000A9}" destId="{D1F99F75-23C1-438A-85E8-60CEB92AF20B}" srcOrd="0" destOrd="0" presId="urn:microsoft.com/office/officeart/2005/8/layout/vList2"/>
    <dgm:cxn modelId="{0918FD8F-FC9E-457C-B436-C5ABFF5029BD}" srcId="{80BC750A-34A7-4E63-AFF8-787BDC351662}" destId="{2B4C9204-800C-4BBE-897B-77313C63204C}" srcOrd="1" destOrd="0" parTransId="{8F43859B-BEE1-49DA-B5BE-0ACB08C2F168}" sibTransId="{B716AE82-E774-45E0-8458-F6279C145366}"/>
    <dgm:cxn modelId="{B77B8DFD-2B06-42C8-B1F8-DD25181796A0}" srcId="{80BC750A-34A7-4E63-AFF8-787BDC351662}" destId="{21945150-D997-4E5A-9193-4DF3692000A9}" srcOrd="0" destOrd="0" parTransId="{EB649A06-C723-4C47-9924-DD60C7CDB492}" sibTransId="{968A2672-628F-4BAA-A9A3-02F669684FF5}"/>
    <dgm:cxn modelId="{468457DE-972B-462D-983E-33FF61BAEDA1}" type="presOf" srcId="{2B4C9204-800C-4BBE-897B-77313C63204C}" destId="{6D8F6A40-99AF-4A5B-B4FD-67E815CF2FB7}" srcOrd="0" destOrd="0" presId="urn:microsoft.com/office/officeart/2005/8/layout/vList2"/>
    <dgm:cxn modelId="{1AAB032D-85DF-4C5A-9666-B7D086860E45}" type="presParOf" srcId="{F5B306DE-2FE5-441A-ACAA-F0ED3734640B}" destId="{D1F99F75-23C1-438A-85E8-60CEB92AF20B}" srcOrd="0" destOrd="0" presId="urn:microsoft.com/office/officeart/2005/8/layout/vList2"/>
    <dgm:cxn modelId="{48BA0433-D746-4C16-9299-891079128060}" type="presParOf" srcId="{F5B306DE-2FE5-441A-ACAA-F0ED3734640B}" destId="{C3B9BE5D-5D12-46EE-B727-8CC60EF6B488}" srcOrd="1" destOrd="0" presId="urn:microsoft.com/office/officeart/2005/8/layout/vList2"/>
    <dgm:cxn modelId="{F5FC7A1D-8419-48AF-B045-C1F9B36060ED}" type="presParOf" srcId="{F5B306DE-2FE5-441A-ACAA-F0ED3734640B}" destId="{6D8F6A40-99AF-4A5B-B4FD-67E815CF2FB7}" srcOrd="2" destOrd="0" presId="urn:microsoft.com/office/officeart/2005/8/layout/vList2"/>
    <dgm:cxn modelId="{31D72717-64B7-4A84-B949-A90BD397C2A0}" type="presParOf" srcId="{F5B306DE-2FE5-441A-ACAA-F0ED3734640B}" destId="{1EAD8D2D-99D4-44B7-96F4-0BE4B96E5D39}" srcOrd="3" destOrd="0" presId="urn:microsoft.com/office/officeart/2005/8/layout/vList2"/>
    <dgm:cxn modelId="{49007EB4-C037-4887-80F9-72F2C5872A15}" type="presParOf" srcId="{F5B306DE-2FE5-441A-ACAA-F0ED3734640B}" destId="{229DC7C5-8A44-42E4-BE71-4AD71E87AF40}" srcOrd="4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3F7F69-8C3F-4F43-AB74-6603D4A3CB9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8B154B5-59DB-4777-BFCD-84466355C5F2}">
      <dgm:prSet phldrT="[Текст]"/>
      <dgm:spPr/>
      <dgm:t>
        <a:bodyPr/>
        <a:lstStyle/>
        <a:p>
          <a:r>
            <a:rPr lang="ru-RU" dirty="0" smtClean="0"/>
            <a:t>Шаблонные (растровые)</a:t>
          </a:r>
          <a:endParaRPr lang="ru-RU" dirty="0"/>
        </a:p>
      </dgm:t>
    </dgm:pt>
    <dgm:pt modelId="{3B484254-0C62-4300-A5C0-C65476F98083}" type="parTrans" cxnId="{FD2286F9-32B1-46EA-9360-48806D4F85A9}">
      <dgm:prSet/>
      <dgm:spPr/>
      <dgm:t>
        <a:bodyPr/>
        <a:lstStyle/>
        <a:p>
          <a:endParaRPr lang="ru-RU"/>
        </a:p>
      </dgm:t>
    </dgm:pt>
    <dgm:pt modelId="{11354C52-6E55-4D8D-B978-97FD862CEC54}" type="sibTrans" cxnId="{FD2286F9-32B1-46EA-9360-48806D4F85A9}">
      <dgm:prSet/>
      <dgm:spPr/>
      <dgm:t>
        <a:bodyPr/>
        <a:lstStyle/>
        <a:p>
          <a:endParaRPr lang="ru-RU"/>
        </a:p>
      </dgm:t>
    </dgm:pt>
    <dgm:pt modelId="{963870B1-28EB-4A5F-B944-81AAD396A318}">
      <dgm:prSet phldrT="[Текст]"/>
      <dgm:spPr/>
      <dgm:t>
        <a:bodyPr/>
        <a:lstStyle/>
        <a:p>
          <a:r>
            <a:rPr lang="ru-RU" dirty="0" smtClean="0"/>
            <a:t>Структурные (топологические)</a:t>
          </a:r>
          <a:endParaRPr lang="ru-RU" dirty="0"/>
        </a:p>
      </dgm:t>
    </dgm:pt>
    <dgm:pt modelId="{7F24FFAA-7146-4558-9F36-DF1842E89AFC}" type="parTrans" cxnId="{BA30FA4E-5683-42C5-A17F-4360188A0A34}">
      <dgm:prSet/>
      <dgm:spPr/>
      <dgm:t>
        <a:bodyPr/>
        <a:lstStyle/>
        <a:p>
          <a:endParaRPr lang="ru-RU"/>
        </a:p>
      </dgm:t>
    </dgm:pt>
    <dgm:pt modelId="{02193650-7B14-4255-8742-4BC59C09DEF4}" type="sibTrans" cxnId="{BA30FA4E-5683-42C5-A17F-4360188A0A34}">
      <dgm:prSet/>
      <dgm:spPr/>
      <dgm:t>
        <a:bodyPr/>
        <a:lstStyle/>
        <a:p>
          <a:endParaRPr lang="ru-RU"/>
        </a:p>
      </dgm:t>
    </dgm:pt>
    <dgm:pt modelId="{8A36CCB9-A8CE-4F62-AC9A-DE114F493FB7}">
      <dgm:prSet phldrT="[Текст]"/>
      <dgm:spPr/>
      <dgm:t>
        <a:bodyPr/>
        <a:lstStyle/>
        <a:p>
          <a:r>
            <a:rPr lang="ru-RU" dirty="0" smtClean="0"/>
            <a:t>Признаковые</a:t>
          </a:r>
          <a:endParaRPr lang="ru-RU" dirty="0"/>
        </a:p>
      </dgm:t>
    </dgm:pt>
    <dgm:pt modelId="{89A6E989-51AF-4A18-A771-DE3E922977BD}" type="parTrans" cxnId="{1B873912-7CC1-46E9-BDFC-8E70334A0227}">
      <dgm:prSet/>
      <dgm:spPr/>
      <dgm:t>
        <a:bodyPr/>
        <a:lstStyle/>
        <a:p>
          <a:endParaRPr lang="ru-RU"/>
        </a:p>
      </dgm:t>
    </dgm:pt>
    <dgm:pt modelId="{BA7CAAAB-5410-4260-980C-D474962C586E}" type="sibTrans" cxnId="{1B873912-7CC1-46E9-BDFC-8E70334A0227}">
      <dgm:prSet/>
      <dgm:spPr/>
      <dgm:t>
        <a:bodyPr/>
        <a:lstStyle/>
        <a:p>
          <a:endParaRPr lang="ru-RU"/>
        </a:p>
      </dgm:t>
    </dgm:pt>
    <dgm:pt modelId="{864A9A34-32EC-4BC6-BD05-AEB8C9892A05}" type="pres">
      <dgm:prSet presAssocID="{F13F7F69-8C3F-4F43-AB74-6603D4A3CB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1C6CAA-40A9-4BAE-A37B-A820E37DBB54}" type="pres">
      <dgm:prSet presAssocID="{F8B154B5-59DB-4777-BFCD-84466355C5F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EF8826-634D-4FDF-AF8A-66835A773507}" type="pres">
      <dgm:prSet presAssocID="{11354C52-6E55-4D8D-B978-97FD862CEC54}" presName="spacer" presStyleCnt="0"/>
      <dgm:spPr/>
    </dgm:pt>
    <dgm:pt modelId="{0FB69B7A-CC7B-4D41-86FF-49C6D78B6282}" type="pres">
      <dgm:prSet presAssocID="{963870B1-28EB-4A5F-B944-81AAD396A31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13F91-EB1D-4FD2-97D7-2F9B4D7D2783}" type="pres">
      <dgm:prSet presAssocID="{02193650-7B14-4255-8742-4BC59C09DEF4}" presName="spacer" presStyleCnt="0"/>
      <dgm:spPr/>
    </dgm:pt>
    <dgm:pt modelId="{8D2B8816-9942-42B8-A2CB-84A2D4D06103}" type="pres">
      <dgm:prSet presAssocID="{8A36CCB9-A8CE-4F62-AC9A-DE114F493FB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30FA4E-5683-42C5-A17F-4360188A0A34}" srcId="{F13F7F69-8C3F-4F43-AB74-6603D4A3CB9C}" destId="{963870B1-28EB-4A5F-B944-81AAD396A318}" srcOrd="1" destOrd="0" parTransId="{7F24FFAA-7146-4558-9F36-DF1842E89AFC}" sibTransId="{02193650-7B14-4255-8742-4BC59C09DEF4}"/>
    <dgm:cxn modelId="{AD8F91D3-F150-4945-A9CE-450CB09CDFD4}" type="presOf" srcId="{F13F7F69-8C3F-4F43-AB74-6603D4A3CB9C}" destId="{864A9A34-32EC-4BC6-BD05-AEB8C9892A05}" srcOrd="0" destOrd="0" presId="urn:microsoft.com/office/officeart/2005/8/layout/vList2"/>
    <dgm:cxn modelId="{3370BDFB-ABAD-4652-B20B-56B9CE169D52}" type="presOf" srcId="{963870B1-28EB-4A5F-B944-81AAD396A318}" destId="{0FB69B7A-CC7B-4D41-86FF-49C6D78B6282}" srcOrd="0" destOrd="0" presId="urn:microsoft.com/office/officeart/2005/8/layout/vList2"/>
    <dgm:cxn modelId="{1D3DCB02-5B6F-4896-931F-EDE950F14956}" type="presOf" srcId="{F8B154B5-59DB-4777-BFCD-84466355C5F2}" destId="{721C6CAA-40A9-4BAE-A37B-A820E37DBB54}" srcOrd="0" destOrd="0" presId="urn:microsoft.com/office/officeart/2005/8/layout/vList2"/>
    <dgm:cxn modelId="{57762679-C1E8-4BA3-949F-4679194A6572}" type="presOf" srcId="{8A36CCB9-A8CE-4F62-AC9A-DE114F493FB7}" destId="{8D2B8816-9942-42B8-A2CB-84A2D4D06103}" srcOrd="0" destOrd="0" presId="urn:microsoft.com/office/officeart/2005/8/layout/vList2"/>
    <dgm:cxn modelId="{FD2286F9-32B1-46EA-9360-48806D4F85A9}" srcId="{F13F7F69-8C3F-4F43-AB74-6603D4A3CB9C}" destId="{F8B154B5-59DB-4777-BFCD-84466355C5F2}" srcOrd="0" destOrd="0" parTransId="{3B484254-0C62-4300-A5C0-C65476F98083}" sibTransId="{11354C52-6E55-4D8D-B978-97FD862CEC54}"/>
    <dgm:cxn modelId="{1B873912-7CC1-46E9-BDFC-8E70334A0227}" srcId="{F13F7F69-8C3F-4F43-AB74-6603D4A3CB9C}" destId="{8A36CCB9-A8CE-4F62-AC9A-DE114F493FB7}" srcOrd="2" destOrd="0" parTransId="{89A6E989-51AF-4A18-A771-DE3E922977BD}" sibTransId="{BA7CAAAB-5410-4260-980C-D474962C586E}"/>
    <dgm:cxn modelId="{007C9454-1332-4474-9E33-DE2A96CB8CF8}" type="presParOf" srcId="{864A9A34-32EC-4BC6-BD05-AEB8C9892A05}" destId="{721C6CAA-40A9-4BAE-A37B-A820E37DBB54}" srcOrd="0" destOrd="0" presId="urn:microsoft.com/office/officeart/2005/8/layout/vList2"/>
    <dgm:cxn modelId="{95D7D2F8-3FB4-42BA-A22A-8AD2583028A5}" type="presParOf" srcId="{864A9A34-32EC-4BC6-BD05-AEB8C9892A05}" destId="{A0EF8826-634D-4FDF-AF8A-66835A773507}" srcOrd="1" destOrd="0" presId="urn:microsoft.com/office/officeart/2005/8/layout/vList2"/>
    <dgm:cxn modelId="{50D56995-B956-4927-A624-7F2749FA15B1}" type="presParOf" srcId="{864A9A34-32EC-4BC6-BD05-AEB8C9892A05}" destId="{0FB69B7A-CC7B-4D41-86FF-49C6D78B6282}" srcOrd="2" destOrd="0" presId="urn:microsoft.com/office/officeart/2005/8/layout/vList2"/>
    <dgm:cxn modelId="{D84C88BA-6861-4B76-964A-AE9E49079BC1}" type="presParOf" srcId="{864A9A34-32EC-4BC6-BD05-AEB8C9892A05}" destId="{B7C13F91-EB1D-4FD2-97D7-2F9B4D7D2783}" srcOrd="3" destOrd="0" presId="urn:microsoft.com/office/officeart/2005/8/layout/vList2"/>
    <dgm:cxn modelId="{2DDC85DD-C17D-4226-B928-6CE8CF2100AD}" type="presParOf" srcId="{864A9A34-32EC-4BC6-BD05-AEB8C9892A05}" destId="{8D2B8816-9942-42B8-A2CB-84A2D4D06103}" srcOrd="4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8077200" cy="3671902"/>
          </a:xfrm>
        </p:spPr>
        <p:txBody>
          <a:bodyPr/>
          <a:lstStyle/>
          <a:p>
            <a:pPr algn="ctr"/>
            <a:r>
              <a:rPr lang="ru-RU" dirty="0" smtClean="0"/>
              <a:t>Системы оптического распознавания документов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Системы распознавания рукописного текста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5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 появлением первого карманного компьютера в 1990 году начали создаваться системы распознавания рукописного текста. </a:t>
            </a:r>
          </a:p>
          <a:p>
            <a:pPr>
              <a:buNone/>
            </a:pPr>
            <a:r>
              <a:rPr lang="ru-RU" dirty="0" smtClean="0"/>
              <a:t>Такие системы преобразуют текст, написанный на экране карманного компьютера специальной ручкой, в текстовый компьютерный документ.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5143512"/>
          </a:xfrm>
        </p:spPr>
        <p:txBody>
          <a:bodyPr>
            <a:noAutofit/>
          </a:bodyPr>
          <a:lstStyle/>
          <a:p>
            <a:pPr marL="576072" indent="-457200">
              <a:buAutoNum type="arabicPeriod"/>
            </a:pPr>
            <a:r>
              <a:rPr lang="ru-RU" sz="3600" dirty="0" smtClean="0"/>
              <a:t>Записать примеры программ, используемых для сканирования и распознавания текста. Указать возможности (плюсы и минусы) этих программ.</a:t>
            </a:r>
          </a:p>
          <a:p>
            <a:pPr marL="576072" indent="-457200">
              <a:buNone/>
            </a:pPr>
            <a:endParaRPr lang="ru-RU" sz="3600" dirty="0" smtClean="0"/>
          </a:p>
          <a:p>
            <a:pPr marL="576072" indent="-457200">
              <a:buAutoNum type="arabicPeriod"/>
            </a:pPr>
            <a:r>
              <a:rPr lang="ru-RU" sz="3600" dirty="0" smtClean="0"/>
              <a:t>Отсканировать изображение с раздаточного материала.</a:t>
            </a:r>
            <a:endParaRPr lang="ru-RU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00066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32-35.</a:t>
            </a:r>
          </a:p>
          <a:p>
            <a:pPr algn="just"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</a:endParaRPr>
          </a:p>
          <a:p>
            <a:pPr marL="576072" indent="-457200">
              <a:buNone/>
            </a:pPr>
            <a:r>
              <a:rPr lang="ru-RU" dirty="0" smtClean="0"/>
              <a:t>Письменное задание: описать процесс сканирования изображения при помощи сканера.</a:t>
            </a: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829056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Сканер</a:t>
            </a:r>
            <a:r>
              <a:rPr lang="ru-RU" dirty="0" smtClean="0"/>
              <a:t> – устройство ввода информации, с помощью которого производится перевод графического изображения в цифровую форму.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Системы оптического распознавания символов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643998" cy="500065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системы оптического распознавания символов используются:</a:t>
            </a: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2571744"/>
          <a:ext cx="892971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Системы оптического распознавания символов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714488"/>
            <a:ext cx="8858312" cy="492922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 помощью сканера несложно получить изображение страницы текста в графическом файле. </a:t>
            </a:r>
          </a:p>
          <a:p>
            <a:pPr>
              <a:buNone/>
            </a:pPr>
            <a:r>
              <a:rPr lang="ru-RU" dirty="0" smtClean="0"/>
              <a:t>Для получения документа в формате текстового файла необходимо провести </a:t>
            </a:r>
            <a:r>
              <a:rPr lang="ru-RU" dirty="0" smtClean="0">
                <a:solidFill>
                  <a:srgbClr val="FF0000"/>
                </a:solidFill>
              </a:rPr>
              <a:t>распознавание текста</a:t>
            </a:r>
            <a:r>
              <a:rPr lang="ru-RU" dirty="0" smtClean="0"/>
              <a:t> - преобразовать элементы графического изображения в последовательности текстовых символов.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Системы оптического распознавания символов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643998" cy="500066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Если исходный документ имеет типографское качество (достаточно крупный шрифт, отсутствие плохо напечатанных символов или исправлений), то задача распознавания решается методом сравнения с растровым шаблоном. </a:t>
            </a:r>
          </a:p>
          <a:p>
            <a:pPr>
              <a:buNone/>
            </a:pPr>
            <a:r>
              <a:rPr lang="ru-RU" dirty="0" smtClean="0"/>
              <a:t>Сначала растровое изображение страницы разделяется на изображения отдельных символов. </a:t>
            </a:r>
          </a:p>
          <a:p>
            <a:pPr>
              <a:buNone/>
            </a:pPr>
            <a:r>
              <a:rPr lang="ru-RU" dirty="0" smtClean="0"/>
              <a:t>Затем каждый из них последовательно накладывается на шаблоны символов, имеющихся в памяти системы, и выбирается шаблон с наименьшим количеством точек, отличных от входного изображения.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Системы оптического распознавания символов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При распознавании документов с низким качеством печати (машинописный текст, факс и т. д.) используется метод распознавания символов по наличию в них определенных структурных элементов (отрезков, колец, дуг и др.). </a:t>
            </a:r>
          </a:p>
          <a:p>
            <a:pPr>
              <a:buNone/>
            </a:pPr>
            <a:r>
              <a:rPr lang="ru-RU" dirty="0" smtClean="0"/>
              <a:t>Любой символ можно описать через набор параметров, определяющих взаимное расположение его элементов.</a:t>
            </a:r>
          </a:p>
          <a:p>
            <a:pPr>
              <a:buNone/>
            </a:pPr>
            <a:r>
              <a:rPr lang="ru-RU" dirty="0" smtClean="0"/>
              <a:t>Например, буква «Н» и буква «И» состоят из трех отрезков, два из которых расположены параллельно друг другу, а третий соединяет эти отрезки. </a:t>
            </a:r>
          </a:p>
          <a:p>
            <a:pPr>
              <a:buNone/>
            </a:pPr>
            <a:r>
              <a:rPr lang="ru-RU" dirty="0" smtClean="0"/>
              <a:t>Различие между буквами — в величине углов, которые составляет третий отрезок с двумя другими. </a:t>
            </a:r>
          </a:p>
          <a:p>
            <a:pPr>
              <a:buNone/>
            </a:pPr>
            <a:r>
              <a:rPr lang="ru-RU" dirty="0" smtClean="0"/>
              <a:t>При распознавании структурным методом в искаженном символьном изображении выделяются характерные детали и сравниваются со структурными шаблонами символов. </a:t>
            </a:r>
          </a:p>
          <a:p>
            <a:pPr>
              <a:buNone/>
            </a:pPr>
            <a:r>
              <a:rPr lang="ru-RU" dirty="0" smtClean="0"/>
              <a:t>В результате выбирается тот символ, для которого совокупность всех структурных элементов и их расположение больше всего соответствуют распознаваемому символу.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Системы оптического распознавания символов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Наиболее распространенные системы оптического распознавания символов используют как растровый, так и структурный метод распознавания. </a:t>
            </a:r>
          </a:p>
          <a:p>
            <a:pPr>
              <a:buNone/>
            </a:pPr>
            <a:r>
              <a:rPr lang="ru-RU" dirty="0" smtClean="0"/>
              <a:t>Кроме того, эти системы являются «самообучающимися» (для каждого конкретного документа они создают соответствующий набор шаблонов символов), поэтому скорость и качество распознавания многостраничного документа постепенно возрастают.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распознавания символов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428596" y="1571612"/>
          <a:ext cx="821537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Системы оптического распознавания форм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При проведении ЕГЭ, при заполнении налоговых деклараций и т. д. используются различного вида бланки с полями. </a:t>
            </a:r>
          </a:p>
          <a:p>
            <a:pPr>
              <a:buNone/>
            </a:pPr>
            <a:r>
              <a:rPr lang="ru-RU" dirty="0" err="1" smtClean="0"/>
              <a:t>Рукопечатные</a:t>
            </a:r>
            <a:r>
              <a:rPr lang="ru-RU" dirty="0" smtClean="0"/>
              <a:t> тексты (данные вводятся в поля печатными буквами от руки) распознаются с помощью систем оптического распознавания форм и вносятся в компьютерные базы данных.</a:t>
            </a:r>
          </a:p>
          <a:p>
            <a:pPr>
              <a:buNone/>
            </a:pPr>
            <a:r>
              <a:rPr lang="ru-RU" dirty="0" smtClean="0"/>
              <a:t>Сложность состоит в том, что необходимо распознавать символы, написанные от руки, а они довольно сильно различаются у разных людей. </a:t>
            </a:r>
          </a:p>
          <a:p>
            <a:pPr>
              <a:buNone/>
            </a:pPr>
            <a:r>
              <a:rPr lang="ru-RU" dirty="0" smtClean="0"/>
              <a:t>Кроме того, система должна определить, к какому полю относится распознаваемый текст.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194</TotalTime>
  <Words>541</Words>
  <PresentationFormat>Экран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Модульная</vt:lpstr>
      <vt:lpstr>Системы оптического распознавания документов</vt:lpstr>
      <vt:lpstr>Слайд 2</vt:lpstr>
      <vt:lpstr>Системы оптического распознавания символов</vt:lpstr>
      <vt:lpstr>Системы оптического распознавания символов</vt:lpstr>
      <vt:lpstr>Системы оптического распознавания символов</vt:lpstr>
      <vt:lpstr>Системы оптического распознавания символов</vt:lpstr>
      <vt:lpstr>Системы оптического распознавания символов</vt:lpstr>
      <vt:lpstr>Методы распознавания символов</vt:lpstr>
      <vt:lpstr>Системы оптического распознавания форм</vt:lpstr>
      <vt:lpstr>Системы распознавания рукописного текста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51</cp:revision>
  <dcterms:created xsi:type="dcterms:W3CDTF">2015-08-30T09:51:53Z</dcterms:created>
  <dcterms:modified xsi:type="dcterms:W3CDTF">2015-10-19T14:02:26Z</dcterms:modified>
</cp:coreProperties>
</file>