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832" autoAdjust="0"/>
    <p:restoredTop sz="94660"/>
  </p:normalViewPr>
  <p:slideViewPr>
    <p:cSldViewPr>
      <p:cViewPr varScale="1">
        <p:scale>
          <a:sx n="69" d="100"/>
          <a:sy n="69" d="100"/>
        </p:scale>
        <p:origin x="-96" y="-8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4C1A04-3AD9-4C2F-B01D-2B43C5D8FFA0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D749C2D0-2898-488D-9B55-9AC316646192}">
      <dgm:prSet phldrT="[Текст]" custT="1"/>
      <dgm:spPr/>
      <dgm:t>
        <a:bodyPr/>
        <a:lstStyle/>
        <a:p>
          <a:r>
            <a:rPr lang="ru-RU" sz="2000" dirty="0" smtClean="0"/>
            <a:t>• позволяют выбрать языки и направление перевода (например, англо-русский, испано-русский и т. д.);</a:t>
          </a:r>
          <a:endParaRPr lang="ru-RU" sz="2000" dirty="0"/>
        </a:p>
      </dgm:t>
    </dgm:pt>
    <dgm:pt modelId="{C449F088-EB7F-48AC-A4B0-74AB09455E04}" type="parTrans" cxnId="{8685FA0B-C069-4D4F-92AC-37346B3E3890}">
      <dgm:prSet/>
      <dgm:spPr/>
      <dgm:t>
        <a:bodyPr/>
        <a:lstStyle/>
        <a:p>
          <a:endParaRPr lang="ru-RU"/>
        </a:p>
      </dgm:t>
    </dgm:pt>
    <dgm:pt modelId="{27EAD6DF-1C5C-486B-B20A-29DAA62C45D3}" type="sibTrans" cxnId="{8685FA0B-C069-4D4F-92AC-37346B3E3890}">
      <dgm:prSet/>
      <dgm:spPr/>
      <dgm:t>
        <a:bodyPr/>
        <a:lstStyle/>
        <a:p>
          <a:endParaRPr lang="ru-RU"/>
        </a:p>
      </dgm:t>
    </dgm:pt>
    <dgm:pt modelId="{D68BAB2A-B52C-410B-82EE-34AAC4306746}">
      <dgm:prSet phldrT="[Текст]" custT="1"/>
      <dgm:spPr/>
      <dgm:t>
        <a:bodyPr/>
        <a:lstStyle/>
        <a:p>
          <a:r>
            <a:rPr lang="ru-RU" sz="1800" dirty="0" smtClean="0"/>
            <a:t>• обеспечивают быстрый поиск словарных статей: «быстрый набор», когда в процессе набора слова возникает список похожих слов; доступ к часто используемым словам по закладкам; возможность ввода словосочетаний и др.;</a:t>
          </a:r>
          <a:endParaRPr lang="ru-RU" sz="1800" dirty="0"/>
        </a:p>
      </dgm:t>
    </dgm:pt>
    <dgm:pt modelId="{4808FF91-EA70-466D-8257-BBDD8023279F}" type="parTrans" cxnId="{F739C966-9D2D-43CB-9C1D-F17E11437B62}">
      <dgm:prSet/>
      <dgm:spPr/>
      <dgm:t>
        <a:bodyPr/>
        <a:lstStyle/>
        <a:p>
          <a:endParaRPr lang="ru-RU"/>
        </a:p>
      </dgm:t>
    </dgm:pt>
    <dgm:pt modelId="{D5B9EAE7-2F03-480A-A169-78A3631E0C44}" type="sibTrans" cxnId="{F739C966-9D2D-43CB-9C1D-F17E11437B62}">
      <dgm:prSet/>
      <dgm:spPr/>
      <dgm:t>
        <a:bodyPr/>
        <a:lstStyle/>
        <a:p>
          <a:endParaRPr lang="ru-RU"/>
        </a:p>
      </dgm:t>
    </dgm:pt>
    <dgm:pt modelId="{4AED15FC-9103-4109-9166-B586592AB365}">
      <dgm:prSet custT="1"/>
      <dgm:spPr/>
      <dgm:t>
        <a:bodyPr/>
        <a:lstStyle/>
        <a:p>
          <a:r>
            <a:rPr lang="ru-RU" sz="2000" dirty="0" smtClean="0"/>
            <a:t>• содержат десятки специализированных словарей по областям знаний (техника, медицина, информатика и др.);</a:t>
          </a:r>
          <a:endParaRPr lang="ru-RU" sz="2000" dirty="0"/>
        </a:p>
      </dgm:t>
    </dgm:pt>
    <dgm:pt modelId="{88DCFDCE-4DAA-4DE6-BB90-76C31AE017A5}" type="parTrans" cxnId="{F289566F-4CEC-47FE-A9E8-EBCCDA932EAB}">
      <dgm:prSet/>
      <dgm:spPr/>
      <dgm:t>
        <a:bodyPr/>
        <a:lstStyle/>
        <a:p>
          <a:endParaRPr lang="ru-RU"/>
        </a:p>
      </dgm:t>
    </dgm:pt>
    <dgm:pt modelId="{B8460C29-1B99-416B-908B-9B7C725BCDAB}" type="sibTrans" cxnId="{F289566F-4CEC-47FE-A9E8-EBCCDA932EAB}">
      <dgm:prSet/>
      <dgm:spPr/>
      <dgm:t>
        <a:bodyPr/>
        <a:lstStyle/>
        <a:p>
          <a:endParaRPr lang="ru-RU"/>
        </a:p>
      </dgm:t>
    </dgm:pt>
    <dgm:pt modelId="{F779F467-E195-4B19-B021-AF7C84E1F559}">
      <dgm:prSet custT="1"/>
      <dgm:spPr/>
      <dgm:t>
        <a:bodyPr/>
        <a:lstStyle/>
        <a:p>
          <a:r>
            <a:rPr lang="ru-RU" sz="2000" dirty="0" smtClean="0"/>
            <a:t>• предоставлять пользователю возможность прослушивания слов в исполнении дикторов, носителей языка;</a:t>
          </a:r>
          <a:endParaRPr lang="ru-RU" sz="2000" dirty="0"/>
        </a:p>
      </dgm:t>
    </dgm:pt>
    <dgm:pt modelId="{C782594C-2FFF-46D4-9EAA-B6EEAF79388D}" type="parTrans" cxnId="{3C65E104-24FD-4736-8454-86B33E855651}">
      <dgm:prSet/>
      <dgm:spPr/>
      <dgm:t>
        <a:bodyPr/>
        <a:lstStyle/>
        <a:p>
          <a:endParaRPr lang="ru-RU"/>
        </a:p>
      </dgm:t>
    </dgm:pt>
    <dgm:pt modelId="{78260AA6-999D-4AE3-AF3A-A0C1653AB64E}" type="sibTrans" cxnId="{3C65E104-24FD-4736-8454-86B33E855651}">
      <dgm:prSet/>
      <dgm:spPr/>
      <dgm:t>
        <a:bodyPr/>
        <a:lstStyle/>
        <a:p>
          <a:endParaRPr lang="ru-RU"/>
        </a:p>
      </dgm:t>
    </dgm:pt>
    <dgm:pt modelId="{518B9582-0548-4689-9DBF-0D8DE1E45CAF}">
      <dgm:prSet custT="1"/>
      <dgm:spPr/>
      <dgm:t>
        <a:bodyPr/>
        <a:lstStyle/>
        <a:p>
          <a:r>
            <a:rPr lang="ru-RU" sz="2000" dirty="0" smtClean="0"/>
            <a:t>• онлайновые компьютерные словари в Интернете обеспечивают выбор тематического словаря и направления перевода.</a:t>
          </a:r>
          <a:endParaRPr lang="ru-RU" sz="2000" dirty="0"/>
        </a:p>
      </dgm:t>
    </dgm:pt>
    <dgm:pt modelId="{16FA1BD0-5E0B-4F76-940C-A1875685D754}" type="parTrans" cxnId="{630AA83A-956F-421B-8BB1-9FB38EFD28A6}">
      <dgm:prSet/>
      <dgm:spPr/>
      <dgm:t>
        <a:bodyPr/>
        <a:lstStyle/>
        <a:p>
          <a:endParaRPr lang="ru-RU"/>
        </a:p>
      </dgm:t>
    </dgm:pt>
    <dgm:pt modelId="{248ECA5D-FB92-4AD3-B9FE-B3BE6C59FB0E}" type="sibTrans" cxnId="{630AA83A-956F-421B-8BB1-9FB38EFD28A6}">
      <dgm:prSet/>
      <dgm:spPr/>
      <dgm:t>
        <a:bodyPr/>
        <a:lstStyle/>
        <a:p>
          <a:endParaRPr lang="ru-RU"/>
        </a:p>
      </dgm:t>
    </dgm:pt>
    <dgm:pt modelId="{BC046DCA-B86B-4A04-9E68-D3F112098011}" type="pres">
      <dgm:prSet presAssocID="{A24C1A04-3AD9-4C2F-B01D-2B43C5D8FF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09A91BA-379C-4135-B238-3411FCA9E747}" type="pres">
      <dgm:prSet presAssocID="{D749C2D0-2898-488D-9B55-9AC316646192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706C18-4725-459E-9BC7-9B063B7C6461}" type="pres">
      <dgm:prSet presAssocID="{27EAD6DF-1C5C-486B-B20A-29DAA62C45D3}" presName="spacer" presStyleCnt="0"/>
      <dgm:spPr/>
    </dgm:pt>
    <dgm:pt modelId="{21EBC416-9422-4CCC-A238-E75E283BF366}" type="pres">
      <dgm:prSet presAssocID="{D68BAB2A-B52C-410B-82EE-34AAC4306746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121D3A-9876-4DE0-9AAD-50964BC3D550}" type="pres">
      <dgm:prSet presAssocID="{D5B9EAE7-2F03-480A-A169-78A3631E0C44}" presName="spacer" presStyleCnt="0"/>
      <dgm:spPr/>
    </dgm:pt>
    <dgm:pt modelId="{D6A3EEDF-6455-45B2-ACB6-480762DF5134}" type="pres">
      <dgm:prSet presAssocID="{4AED15FC-9103-4109-9166-B586592AB365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6581FE-5171-4215-A2FB-F08466B969B0}" type="pres">
      <dgm:prSet presAssocID="{B8460C29-1B99-416B-908B-9B7C725BCDAB}" presName="spacer" presStyleCnt="0"/>
      <dgm:spPr/>
    </dgm:pt>
    <dgm:pt modelId="{E85B6705-7DA0-4408-8006-E0B4129A1E1A}" type="pres">
      <dgm:prSet presAssocID="{F779F467-E195-4B19-B021-AF7C84E1F559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4A24A4-85CF-4F7F-9DE9-DCE67BCC34BB}" type="pres">
      <dgm:prSet presAssocID="{78260AA6-999D-4AE3-AF3A-A0C1653AB64E}" presName="spacer" presStyleCnt="0"/>
      <dgm:spPr/>
    </dgm:pt>
    <dgm:pt modelId="{8C2AE99E-AEC9-4922-8102-663F60D69131}" type="pres">
      <dgm:prSet presAssocID="{518B9582-0548-4689-9DBF-0D8DE1E45CA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32E651-BABE-46B4-BA08-DB2F486B45B5}" type="presOf" srcId="{4AED15FC-9103-4109-9166-B586592AB365}" destId="{D6A3EEDF-6455-45B2-ACB6-480762DF5134}" srcOrd="0" destOrd="0" presId="urn:microsoft.com/office/officeart/2005/8/layout/vList2"/>
    <dgm:cxn modelId="{3434635D-A0B5-4E59-93FD-5EA5727FD68D}" type="presOf" srcId="{F779F467-E195-4B19-B021-AF7C84E1F559}" destId="{E85B6705-7DA0-4408-8006-E0B4129A1E1A}" srcOrd="0" destOrd="0" presId="urn:microsoft.com/office/officeart/2005/8/layout/vList2"/>
    <dgm:cxn modelId="{95791BC6-3CEA-411B-B61F-9E0429F32905}" type="presOf" srcId="{518B9582-0548-4689-9DBF-0D8DE1E45CAF}" destId="{8C2AE99E-AEC9-4922-8102-663F60D69131}" srcOrd="0" destOrd="0" presId="urn:microsoft.com/office/officeart/2005/8/layout/vList2"/>
    <dgm:cxn modelId="{E2DCFD5D-FB52-4533-87A6-07AD90EB4B68}" type="presOf" srcId="{A24C1A04-3AD9-4C2F-B01D-2B43C5D8FFA0}" destId="{BC046DCA-B86B-4A04-9E68-D3F112098011}" srcOrd="0" destOrd="0" presId="urn:microsoft.com/office/officeart/2005/8/layout/vList2"/>
    <dgm:cxn modelId="{8685FA0B-C069-4D4F-92AC-37346B3E3890}" srcId="{A24C1A04-3AD9-4C2F-B01D-2B43C5D8FFA0}" destId="{D749C2D0-2898-488D-9B55-9AC316646192}" srcOrd="0" destOrd="0" parTransId="{C449F088-EB7F-48AC-A4B0-74AB09455E04}" sibTransId="{27EAD6DF-1C5C-486B-B20A-29DAA62C45D3}"/>
    <dgm:cxn modelId="{8388CD6C-1C79-4B1F-8C50-7D35620733B9}" type="presOf" srcId="{D749C2D0-2898-488D-9B55-9AC316646192}" destId="{B09A91BA-379C-4135-B238-3411FCA9E747}" srcOrd="0" destOrd="0" presId="urn:microsoft.com/office/officeart/2005/8/layout/vList2"/>
    <dgm:cxn modelId="{3C65E104-24FD-4736-8454-86B33E855651}" srcId="{A24C1A04-3AD9-4C2F-B01D-2B43C5D8FFA0}" destId="{F779F467-E195-4B19-B021-AF7C84E1F559}" srcOrd="3" destOrd="0" parTransId="{C782594C-2FFF-46D4-9EAA-B6EEAF79388D}" sibTransId="{78260AA6-999D-4AE3-AF3A-A0C1653AB64E}"/>
    <dgm:cxn modelId="{630AA83A-956F-421B-8BB1-9FB38EFD28A6}" srcId="{A24C1A04-3AD9-4C2F-B01D-2B43C5D8FFA0}" destId="{518B9582-0548-4689-9DBF-0D8DE1E45CAF}" srcOrd="4" destOrd="0" parTransId="{16FA1BD0-5E0B-4F76-940C-A1875685D754}" sibTransId="{248ECA5D-FB92-4AD3-B9FE-B3BE6C59FB0E}"/>
    <dgm:cxn modelId="{BC701F32-A9A1-48ED-B2E5-4B4281756A1D}" type="presOf" srcId="{D68BAB2A-B52C-410B-82EE-34AAC4306746}" destId="{21EBC416-9422-4CCC-A238-E75E283BF366}" srcOrd="0" destOrd="0" presId="urn:microsoft.com/office/officeart/2005/8/layout/vList2"/>
    <dgm:cxn modelId="{F289566F-4CEC-47FE-A9E8-EBCCDA932EAB}" srcId="{A24C1A04-3AD9-4C2F-B01D-2B43C5D8FFA0}" destId="{4AED15FC-9103-4109-9166-B586592AB365}" srcOrd="2" destOrd="0" parTransId="{88DCFDCE-4DAA-4DE6-BB90-76C31AE017A5}" sibTransId="{B8460C29-1B99-416B-908B-9B7C725BCDAB}"/>
    <dgm:cxn modelId="{F739C966-9D2D-43CB-9C1D-F17E11437B62}" srcId="{A24C1A04-3AD9-4C2F-B01D-2B43C5D8FFA0}" destId="{D68BAB2A-B52C-410B-82EE-34AAC4306746}" srcOrd="1" destOrd="0" parTransId="{4808FF91-EA70-466D-8257-BBDD8023279F}" sibTransId="{D5B9EAE7-2F03-480A-A169-78A3631E0C44}"/>
    <dgm:cxn modelId="{200A575F-9A49-4E43-8732-63D0C04A5238}" type="presParOf" srcId="{BC046DCA-B86B-4A04-9E68-D3F112098011}" destId="{B09A91BA-379C-4135-B238-3411FCA9E747}" srcOrd="0" destOrd="0" presId="urn:microsoft.com/office/officeart/2005/8/layout/vList2"/>
    <dgm:cxn modelId="{5C10E0AC-F0D3-4189-88E4-57D924775DF1}" type="presParOf" srcId="{BC046DCA-B86B-4A04-9E68-D3F112098011}" destId="{11706C18-4725-459E-9BC7-9B063B7C6461}" srcOrd="1" destOrd="0" presId="urn:microsoft.com/office/officeart/2005/8/layout/vList2"/>
    <dgm:cxn modelId="{32CDA506-167E-4044-B10C-5E2A6DA45472}" type="presParOf" srcId="{BC046DCA-B86B-4A04-9E68-D3F112098011}" destId="{21EBC416-9422-4CCC-A238-E75E283BF366}" srcOrd="2" destOrd="0" presId="urn:microsoft.com/office/officeart/2005/8/layout/vList2"/>
    <dgm:cxn modelId="{FC8A243F-BAF9-4D6F-B759-7DBAF2CD618C}" type="presParOf" srcId="{BC046DCA-B86B-4A04-9E68-D3F112098011}" destId="{1E121D3A-9876-4DE0-9AAD-50964BC3D550}" srcOrd="3" destOrd="0" presId="urn:microsoft.com/office/officeart/2005/8/layout/vList2"/>
    <dgm:cxn modelId="{8C0B25DB-E311-4D15-8800-40B698DEBBFF}" type="presParOf" srcId="{BC046DCA-B86B-4A04-9E68-D3F112098011}" destId="{D6A3EEDF-6455-45B2-ACB6-480762DF5134}" srcOrd="4" destOrd="0" presId="urn:microsoft.com/office/officeart/2005/8/layout/vList2"/>
    <dgm:cxn modelId="{9468116C-059B-428E-B1A2-EEFDB6389CBC}" type="presParOf" srcId="{BC046DCA-B86B-4A04-9E68-D3F112098011}" destId="{FB6581FE-5171-4215-A2FB-F08466B969B0}" srcOrd="5" destOrd="0" presId="urn:microsoft.com/office/officeart/2005/8/layout/vList2"/>
    <dgm:cxn modelId="{B5C96F32-CA32-4B1D-919D-361EDDAB2F0F}" type="presParOf" srcId="{BC046DCA-B86B-4A04-9E68-D3F112098011}" destId="{E85B6705-7DA0-4408-8006-E0B4129A1E1A}" srcOrd="6" destOrd="0" presId="urn:microsoft.com/office/officeart/2005/8/layout/vList2"/>
    <dgm:cxn modelId="{B2799A05-3679-45B3-99DC-E252D118BA09}" type="presParOf" srcId="{BC046DCA-B86B-4A04-9E68-D3F112098011}" destId="{F44A24A4-85CF-4F7F-9DE9-DCE67BCC34BB}" srcOrd="7" destOrd="0" presId="urn:microsoft.com/office/officeart/2005/8/layout/vList2"/>
    <dgm:cxn modelId="{A1BFB006-518D-4D1D-9D1A-7EFE8BC52692}" type="presParOf" srcId="{BC046DCA-B86B-4A04-9E68-D3F112098011}" destId="{8C2AE99E-AEC9-4922-8102-663F60D69131}" srcOrd="8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12.10.2015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57298"/>
            <a:ext cx="8077200" cy="3671902"/>
          </a:xfrm>
        </p:spPr>
        <p:txBody>
          <a:bodyPr/>
          <a:lstStyle/>
          <a:p>
            <a:pPr algn="ctr"/>
            <a:r>
              <a:rPr lang="ru-RU" dirty="0" smtClean="0"/>
              <a:t>Компьютерные словари </a:t>
            </a:r>
            <a:br>
              <a:rPr lang="ru-RU" dirty="0" smtClean="0"/>
            </a:br>
            <a:r>
              <a:rPr lang="ru-RU" dirty="0" smtClean="0"/>
              <a:t>и системы компьютерного перевода текстов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Словари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462560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Словари необходимы для перевода текстов с одного языка на</a:t>
            </a:r>
            <a:r>
              <a:rPr lang="ru-RU" b="1" dirty="0" smtClean="0"/>
              <a:t> </a:t>
            </a:r>
            <a:r>
              <a:rPr lang="ru-RU" dirty="0" smtClean="0"/>
              <a:t>другой. </a:t>
            </a:r>
          </a:p>
          <a:p>
            <a:pPr>
              <a:buNone/>
            </a:pPr>
            <a:r>
              <a:rPr lang="ru-RU" dirty="0" smtClean="0"/>
              <a:t>Первые словари были созданы около 5 тысяч лет назад в Шумере и представляли собой глиняные таблички, разделенные на две части.</a:t>
            </a:r>
          </a:p>
          <a:p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2000232" y="4429132"/>
            <a:ext cx="857256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572132" y="4429132"/>
            <a:ext cx="1071570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кругленный прямоугольник 7"/>
          <p:cNvSpPr/>
          <p:nvPr/>
        </p:nvSpPr>
        <p:spPr>
          <a:xfrm>
            <a:off x="357158" y="5072074"/>
            <a:ext cx="4000528" cy="15716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одной части записывалось слово на шумерском языке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14876" y="5143512"/>
            <a:ext cx="4000528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другой — аналогичное по значению слово на другом языке, иногда с краткими пояснениями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Словари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472518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Современные словари построены по такому же принципу. </a:t>
            </a:r>
          </a:p>
          <a:p>
            <a:pPr>
              <a:buNone/>
            </a:pPr>
            <a:r>
              <a:rPr lang="ru-RU" dirty="0" smtClean="0"/>
              <a:t>В настоящее время существуют тысячи словарей для перевода между сотнями языков.</a:t>
            </a:r>
          </a:p>
          <a:p>
            <a:pPr>
              <a:buNone/>
            </a:pPr>
            <a:r>
              <a:rPr lang="ru-RU" dirty="0" smtClean="0"/>
              <a:t>В бумажном варианте словарь представляет собой толстую книгу объемом в сотни страниц, в которой поиск нужного слова — процесс достаточно трудоемкий.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Компьютерные словари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2357430"/>
            <a:ext cx="7215238" cy="232888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Компьютерные словари могут содержать переводы на разные языки сотен тысяч слов и словосочетаний.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Дополнительные возможности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42844" y="1468438"/>
          <a:ext cx="8786842" cy="517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72518" cy="12527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Системы компьютерного перевода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1"/>
            <a:ext cx="8715436" cy="50006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Системы компьютерного перевода позволяют переводить многостраничные документы с высокой скоростью (одна страница в одну секунду), переводить Web-страницы в режиме реального времени.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Системы компьютерного перевода осуществляют перевод текстов, основываясь на формальном «знании» языка: синтаксиса языка (правил построения предложений), правил словообразования и использовании словарей. 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Программа-переводчик сначала анализирует текст на одном языке, а затем конструирует этот текст на другом языке.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Недостатки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допускают смысловые и стилистические ошибки</a:t>
            </a:r>
          </a:p>
          <a:p>
            <a:r>
              <a:rPr lang="ru-RU" dirty="0" smtClean="0"/>
              <a:t>неприменимы для перевода художественных произведений</a:t>
            </a:r>
          </a:p>
          <a:p>
            <a:r>
              <a:rPr lang="ru-RU" dirty="0" smtClean="0"/>
              <a:t>не способны адекватно переводить метафоры, аллегории и другие элементы художественного творчества человека</a:t>
            </a:r>
          </a:p>
          <a:p>
            <a:r>
              <a:rPr lang="ru-RU" dirty="0" smtClean="0"/>
              <a:t> и т. д.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357826"/>
          </a:xfrm>
        </p:spPr>
        <p:txBody>
          <a:bodyPr>
            <a:noAutofit/>
          </a:bodyPr>
          <a:lstStyle/>
          <a:p>
            <a:pPr marL="861822" indent="-742950">
              <a:buAutoNum type="arabicPeriod"/>
            </a:pPr>
            <a:r>
              <a:rPr lang="ru-RU" sz="3900" dirty="0" smtClean="0">
                <a:cs typeface="Aharoni" pitchFamily="2" charset="-79"/>
              </a:rPr>
              <a:t>Создать </a:t>
            </a:r>
            <a:r>
              <a:rPr lang="ru-RU" sz="3900" dirty="0" smtClean="0">
                <a:cs typeface="Aharoni" pitchFamily="2" charset="-79"/>
              </a:rPr>
              <a:t>текстовый документ.</a:t>
            </a:r>
            <a:endParaRPr lang="ru-RU" sz="3900" dirty="0" smtClean="0">
              <a:cs typeface="Aharoni" pitchFamily="2" charset="-79"/>
            </a:endParaRPr>
          </a:p>
          <a:p>
            <a:pPr marL="861822" indent="-742950">
              <a:buAutoNum type="arabicPeriod"/>
            </a:pPr>
            <a:r>
              <a:rPr lang="ru-RU" sz="3900" dirty="0" smtClean="0">
                <a:cs typeface="Aharoni" pitchFamily="2" charset="-79"/>
              </a:rPr>
              <a:t>Набрать </a:t>
            </a:r>
            <a:r>
              <a:rPr lang="ru-RU" sz="3900" dirty="0" smtClean="0">
                <a:cs typeface="Aharoni" pitchFamily="2" charset="-79"/>
              </a:rPr>
              <a:t>предложенный текст на русском языке.</a:t>
            </a:r>
          </a:p>
          <a:p>
            <a:pPr marL="861822" indent="-742950">
              <a:buFont typeface="Wingdings 2"/>
              <a:buAutoNum type="arabicPeriod"/>
            </a:pPr>
            <a:r>
              <a:rPr lang="ru-RU" sz="3900" dirty="0" smtClean="0">
                <a:cs typeface="Aharoni" pitchFamily="2" charset="-79"/>
              </a:rPr>
              <a:t>Набрать предложенный текст на английском языке.</a:t>
            </a:r>
          </a:p>
          <a:p>
            <a:pPr marL="861822" indent="-742950">
              <a:buAutoNum type="arabicPeriod"/>
            </a:pPr>
            <a:r>
              <a:rPr lang="ru-RU" sz="3900" dirty="0" smtClean="0">
                <a:cs typeface="Aharoni" pitchFamily="2" charset="-79"/>
              </a:rPr>
              <a:t>Перевести </a:t>
            </a:r>
            <a:r>
              <a:rPr lang="ru-RU" sz="3900" dirty="0" smtClean="0">
                <a:cs typeface="Aharoni" pitchFamily="2" charset="-79"/>
              </a:rPr>
              <a:t>оба текста </a:t>
            </a:r>
            <a:r>
              <a:rPr lang="ru-RU" sz="3900" dirty="0" smtClean="0">
                <a:cs typeface="Aharoni" pitchFamily="2" charset="-79"/>
              </a:rPr>
              <a:t>с помощью онлайн-переводчика</a:t>
            </a:r>
            <a:r>
              <a:rPr lang="ru-RU" sz="3900" dirty="0" smtClean="0">
                <a:cs typeface="Aharoni" pitchFamily="2" charset="-79"/>
              </a:rPr>
              <a:t>.</a:t>
            </a:r>
          </a:p>
          <a:p>
            <a:pPr marL="861822" indent="-742950">
              <a:buAutoNum type="arabicPeriod"/>
            </a:pPr>
            <a:r>
              <a:rPr lang="ru-RU" sz="3900" dirty="0" smtClean="0">
                <a:cs typeface="Aharoni" pitchFamily="2" charset="-79"/>
              </a:rPr>
              <a:t>Скопировать результат в свой документ.</a:t>
            </a:r>
            <a:endParaRPr lang="ru-RU" sz="3900" dirty="0" smtClean="0">
              <a:cs typeface="Aharoni" pitchFamily="2" charset="-79"/>
            </a:endParaRP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Стр. 28-31.</a:t>
            </a:r>
          </a:p>
          <a:p>
            <a:pPr algn="just">
              <a:spcAft>
                <a:spcPts val="0"/>
              </a:spcAft>
            </a:pPr>
            <a:endParaRPr lang="ru-RU" dirty="0" smtClean="0">
              <a:latin typeface="Times New Roman"/>
              <a:ea typeface="Times New Roman"/>
            </a:endParaRPr>
          </a:p>
          <a:p>
            <a:pPr marL="576072" indent="-457200">
              <a:buNone/>
            </a:pPr>
            <a:r>
              <a:rPr lang="ru-RU" dirty="0" smtClean="0">
                <a:latin typeface="Times New Roman"/>
                <a:ea typeface="Times New Roman"/>
              </a:rPr>
              <a:t>Задание: </a:t>
            </a:r>
            <a:r>
              <a:rPr lang="ru-RU" dirty="0" smtClean="0"/>
              <a:t>написать размышление на тему: </a:t>
            </a:r>
          </a:p>
          <a:p>
            <a:pPr marL="576072" indent="-457200">
              <a:buNone/>
            </a:pPr>
            <a:r>
              <a:rPr lang="ru-RU" dirty="0" smtClean="0"/>
              <a:t>"Каким образом можно улучшить качество компьютерного перевода текстов."</a:t>
            </a:r>
            <a:endParaRPr lang="ru-RU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165</TotalTime>
  <Words>376</Words>
  <PresentationFormat>Экран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Модульная</vt:lpstr>
      <vt:lpstr>Компьютерные словари  и системы компьютерного перевода текстов </vt:lpstr>
      <vt:lpstr>Словари</vt:lpstr>
      <vt:lpstr>Словари</vt:lpstr>
      <vt:lpstr>Компьютерные словари</vt:lpstr>
      <vt:lpstr>Дополнительные возможности</vt:lpstr>
      <vt:lpstr>Системы компьютерного перевода</vt:lpstr>
      <vt:lpstr>Недостатки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43</cp:revision>
  <dcterms:created xsi:type="dcterms:W3CDTF">2015-08-30T09:51:53Z</dcterms:created>
  <dcterms:modified xsi:type="dcterms:W3CDTF">2015-10-12T08:31:38Z</dcterms:modified>
</cp:coreProperties>
</file>