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832" autoAdjust="0"/>
    <p:restoredTop sz="94660"/>
  </p:normalViewPr>
  <p:slideViewPr>
    <p:cSldViewPr>
      <p:cViewPr varScale="1">
        <p:scale>
          <a:sx n="64" d="100"/>
          <a:sy n="64" d="100"/>
        </p:scale>
        <p:origin x="-114" y="-10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8"/>
            <a:ext cx="8077200" cy="3671902"/>
          </a:xfrm>
        </p:spPr>
        <p:txBody>
          <a:bodyPr/>
          <a:lstStyle/>
          <a:p>
            <a:pPr algn="ctr"/>
            <a:r>
              <a:rPr lang="ru-RU" dirty="0" smtClean="0"/>
              <a:t>Кодирование и обработка текстовой информации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Таблицы кодировки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715436" cy="48685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настоящее время существует 5 разных кодовых таблиц для русских букв (КОИ8, СР1251, СР866, </a:t>
            </a:r>
            <a:r>
              <a:rPr lang="ru-RU" dirty="0" err="1" smtClean="0"/>
              <a:t>Mac</a:t>
            </a:r>
            <a:r>
              <a:rPr lang="ru-RU" dirty="0" smtClean="0"/>
              <a:t>, ISO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настоящее время получил широкое распространение новый международный стандарт </a:t>
            </a:r>
            <a:r>
              <a:rPr lang="ru-RU" dirty="0" err="1" smtClean="0"/>
              <a:t>Unicode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На </a:t>
            </a:r>
            <a:r>
              <a:rPr lang="ru-RU" dirty="0" smtClean="0"/>
              <a:t>каждый символ </a:t>
            </a:r>
            <a:r>
              <a:rPr lang="ru-RU" dirty="0" smtClean="0"/>
              <a:t>выделяется два </a:t>
            </a:r>
            <a:r>
              <a:rPr lang="ru-RU" dirty="0" smtClean="0"/>
              <a:t>байта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С </a:t>
            </a:r>
            <a:r>
              <a:rPr lang="ru-RU" dirty="0" smtClean="0"/>
              <a:t>его помощью можно закодировать </a:t>
            </a:r>
            <a:r>
              <a:rPr lang="ru-RU" dirty="0" smtClean="0"/>
              <a:t>65536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(2</a:t>
            </a:r>
            <a:r>
              <a:rPr lang="ru-RU" baseline="30000" dirty="0" smtClean="0"/>
              <a:t>16</a:t>
            </a:r>
            <a:r>
              <a:rPr lang="ru-RU" dirty="0" smtClean="0"/>
              <a:t>= 65536 ) различных </a:t>
            </a:r>
            <a:r>
              <a:rPr lang="ru-RU" dirty="0" smtClean="0"/>
              <a:t>символов.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8543956" cy="5357826"/>
          </a:xfrm>
        </p:spPr>
        <p:txBody>
          <a:bodyPr>
            <a:noAutofit/>
          </a:bodyPr>
          <a:lstStyle/>
          <a:p>
            <a:pPr marL="861822" indent="-742950">
              <a:buAutoNum type="arabicPeriod"/>
            </a:pPr>
            <a:r>
              <a:rPr lang="ru-RU" sz="4000" dirty="0" smtClean="0">
                <a:cs typeface="Aharoni" pitchFamily="2" charset="-79"/>
              </a:rPr>
              <a:t>Закодировать </a:t>
            </a:r>
            <a:r>
              <a:rPr lang="ru-RU" sz="4000" dirty="0" smtClean="0">
                <a:cs typeface="Aharoni" pitchFamily="2" charset="-79"/>
              </a:rPr>
              <a:t>свое имя, используя таблицу кодировки 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ASCII</a:t>
            </a:r>
            <a:r>
              <a:rPr lang="ru-RU" sz="4000" dirty="0" smtClean="0">
                <a:cs typeface="Aharoni" pitchFamily="2" charset="-79"/>
              </a:rPr>
              <a:t>.</a:t>
            </a:r>
            <a:endParaRPr lang="ru-RU" sz="4000" dirty="0" smtClean="0">
              <a:cs typeface="Aharoni" pitchFamily="2" charset="-79"/>
            </a:endParaRPr>
          </a:p>
          <a:p>
            <a:pPr marL="861822" indent="-742950">
              <a:buAutoNum type="arabicPeriod"/>
            </a:pPr>
            <a:r>
              <a:rPr lang="ru-RU" sz="4000" dirty="0" smtClean="0">
                <a:cs typeface="Aharoni" pitchFamily="2" charset="-79"/>
              </a:rPr>
              <a:t> </a:t>
            </a:r>
            <a:r>
              <a:rPr lang="ru-RU" sz="4000" dirty="0" smtClean="0">
                <a:cs typeface="Aharoni" pitchFamily="2" charset="-79"/>
              </a:rPr>
              <a:t>Закодировать текст, используя таблицу кодировки 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ASCII</a:t>
            </a:r>
            <a:r>
              <a:rPr lang="ru-RU" sz="4000" dirty="0" smtClean="0">
                <a:latin typeface="Aharoni" pitchFamily="2" charset="-79"/>
                <a:cs typeface="Aharoni" pitchFamily="2" charset="-79"/>
              </a:rPr>
              <a:t>.</a:t>
            </a:r>
            <a:endParaRPr lang="ru-RU" sz="4000" dirty="0" smtClean="0">
              <a:cs typeface="Aharoni" pitchFamily="2" charset="-79"/>
            </a:endParaRP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</a:t>
            </a:r>
            <a:r>
              <a:rPr lang="ru-RU" sz="2400" dirty="0" smtClean="0">
                <a:latin typeface="Times New Roman"/>
                <a:ea typeface="Times New Roman"/>
              </a:rPr>
              <a:t>14-17.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sz="2400" dirty="0" smtClean="0">
              <a:latin typeface="Times New Roman"/>
              <a:ea typeface="Times New Roman"/>
            </a:endParaRPr>
          </a:p>
          <a:p>
            <a:pPr marL="576072" indent="-457200"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Задание</a:t>
            </a:r>
            <a:r>
              <a:rPr lang="ru-RU" sz="2400" dirty="0" smtClean="0">
                <a:latin typeface="Times New Roman"/>
                <a:ea typeface="Times New Roman"/>
              </a:rPr>
              <a:t>: решить задачу.</a:t>
            </a:r>
          </a:p>
          <a:p>
            <a:pPr marL="576072" indent="-457200">
              <a:buNone/>
            </a:pPr>
            <a:r>
              <a:rPr lang="ru-RU" sz="2400" b="1" dirty="0" smtClean="0"/>
              <a:t>Сколько </a:t>
            </a:r>
            <a:r>
              <a:rPr lang="ru-RU" sz="2400" b="1" dirty="0" smtClean="0"/>
              <a:t>байт содержит сообщение записанное в кодировке </a:t>
            </a:r>
            <a:r>
              <a:rPr lang="ru-RU" sz="2400" b="1" dirty="0" err="1" smtClean="0"/>
              <a:t>Unicode</a:t>
            </a:r>
            <a:r>
              <a:rPr lang="ru-RU" sz="2400" b="1" dirty="0" smtClean="0"/>
              <a:t>:</a:t>
            </a:r>
          </a:p>
          <a:p>
            <a:pPr marL="576072" indent="-457200">
              <a:buNone/>
            </a:pPr>
            <a:endParaRPr lang="ru-RU" sz="2400" b="1" dirty="0" smtClean="0"/>
          </a:p>
          <a:p>
            <a:pPr algn="ctr">
              <a:buNone/>
            </a:pPr>
            <a:r>
              <a:rPr lang="ru-RU" sz="2400" b="1" dirty="0" smtClean="0"/>
              <a:t>Один килограмм равен 1000 грамм.</a:t>
            </a:r>
          </a:p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Текстовая информация </a:t>
            </a:r>
            <a:r>
              <a:rPr lang="ru-RU" dirty="0" smtClean="0"/>
              <a:t>– это вид информации, выраженной </a:t>
            </a:r>
            <a:r>
              <a:rPr lang="ru-RU" dirty="0" smtClean="0"/>
              <a:t>с помощью естественных и формальных языков в письменной </a:t>
            </a:r>
            <a:r>
              <a:rPr lang="ru-RU" dirty="0" smtClean="0"/>
              <a:t>форме.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55448"/>
            <a:ext cx="8929718" cy="1252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Кодирование текстовой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51435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Для кодирования прописных и строчных букв русского и латинского алфавитов, цифр и ряда специальных знаков (знаки арифметических операций, знаки препинания и пр.) достаточно использовать 256 различных символов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Чтобы закодировать 1 знак необходимо 1 байт.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85720" y="4214818"/>
          <a:ext cx="8624291" cy="642942"/>
        </p:xfrm>
        <a:graphic>
          <a:graphicData uri="http://schemas.openxmlformats.org/presentationml/2006/ole">
            <p:oleObj spid="_x0000_s1025" name="Точечный рисунок" r:id="rId3" imgW="6668431" imgH="48558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55448"/>
            <a:ext cx="8929718" cy="1252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Кодирование текстовой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625609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Каждому символу</a:t>
            </a:r>
          </a:p>
          <a:p>
            <a:pPr algn="ctr">
              <a:buNone/>
            </a:pPr>
            <a:r>
              <a:rPr lang="ru-RU" dirty="0" smtClean="0"/>
              <a:t>ставится </a:t>
            </a:r>
            <a:r>
              <a:rPr lang="ru-RU" dirty="0" smtClean="0"/>
              <a:t>в </a:t>
            </a:r>
            <a:r>
              <a:rPr lang="ru-RU" dirty="0" smtClean="0"/>
              <a:t>соответствие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6314" y="3000372"/>
            <a:ext cx="3071834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десятичный код </a:t>
            </a:r>
          </a:p>
          <a:p>
            <a:pPr algn="ctr"/>
            <a:r>
              <a:rPr lang="ru-RU" sz="2800" dirty="0" smtClean="0"/>
              <a:t>от 0 до 255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3000372"/>
            <a:ext cx="3071834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двоичный </a:t>
            </a:r>
            <a:r>
              <a:rPr lang="ru-RU" sz="2800" dirty="0" smtClean="0"/>
              <a:t>код</a:t>
            </a:r>
          </a:p>
          <a:p>
            <a:pPr algn="ctr"/>
            <a:r>
              <a:rPr lang="ru-RU" sz="2800" dirty="0" smtClean="0"/>
              <a:t> </a:t>
            </a:r>
            <a:r>
              <a:rPr lang="ru-RU" sz="2800" dirty="0" smtClean="0"/>
              <a:t>от </a:t>
            </a:r>
            <a:r>
              <a:rPr lang="ru-RU" sz="2800" dirty="0" smtClean="0"/>
              <a:t>00000000</a:t>
            </a:r>
          </a:p>
          <a:p>
            <a:pPr algn="ctr"/>
            <a:r>
              <a:rPr lang="ru-RU" sz="2800" dirty="0" smtClean="0"/>
              <a:t>до </a:t>
            </a:r>
            <a:r>
              <a:rPr lang="ru-RU" sz="2800" dirty="0" smtClean="0"/>
              <a:t>11111111</a:t>
            </a:r>
            <a:endParaRPr lang="ru-RU" sz="2800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3357554" y="2500306"/>
            <a:ext cx="428628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H="1">
            <a:off x="5250661" y="2536025"/>
            <a:ext cx="42862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428596" y="5500702"/>
            <a:ext cx="8501122" cy="12144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человек различает символы по их начертанию, </a:t>
            </a:r>
            <a:endParaRPr lang="ru-RU" sz="2800" dirty="0" smtClean="0"/>
          </a:p>
          <a:p>
            <a:pPr algn="ctr"/>
            <a:r>
              <a:rPr lang="ru-RU" sz="2800" dirty="0" smtClean="0"/>
              <a:t>а </a:t>
            </a:r>
            <a:r>
              <a:rPr lang="ru-RU" sz="2800" dirty="0" smtClean="0"/>
              <a:t>компьютер — по их коду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Ввод текстовой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При вводе в компьютер текстовой </a:t>
            </a:r>
            <a:r>
              <a:rPr lang="ru-RU" dirty="0" smtClean="0"/>
              <a:t>информации происходит </a:t>
            </a:r>
            <a:r>
              <a:rPr lang="ru-RU" dirty="0" smtClean="0">
                <a:solidFill>
                  <a:srgbClr val="FF0000"/>
                </a:solidFill>
              </a:rPr>
              <a:t>кодирование</a:t>
            </a:r>
            <a:r>
              <a:rPr lang="ru-RU" dirty="0" smtClean="0"/>
              <a:t>: изображение </a:t>
            </a:r>
            <a:r>
              <a:rPr lang="ru-RU" dirty="0" smtClean="0"/>
              <a:t>символа преобразуется в его двоичный код.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Пользователь </a:t>
            </a:r>
            <a:r>
              <a:rPr lang="ru-RU" dirty="0" smtClean="0"/>
              <a:t>нажимает на клавиатуре клавишу с </a:t>
            </a:r>
            <a:r>
              <a:rPr lang="ru-RU" dirty="0" smtClean="0"/>
              <a:t>символом -</a:t>
            </a:r>
            <a:r>
              <a:rPr lang="en-US" dirty="0" smtClean="0"/>
              <a:t>&gt; </a:t>
            </a:r>
            <a:r>
              <a:rPr lang="ru-RU" dirty="0" smtClean="0"/>
              <a:t>в компьютер </a:t>
            </a:r>
            <a:r>
              <a:rPr lang="ru-RU" dirty="0" smtClean="0"/>
              <a:t>поступает определенная последовательность из восьми электрических импульсов (двоичный код символа).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Код </a:t>
            </a:r>
            <a:r>
              <a:rPr lang="ru-RU" dirty="0" smtClean="0"/>
              <a:t>символа хранится в оперативной памяти компьютера, где занимает одну ячейку.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текстовой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процессе вывода символа на экран компьютера производится обратный процесс — </a:t>
            </a:r>
            <a:r>
              <a:rPr lang="ru-RU" dirty="0" smtClean="0">
                <a:solidFill>
                  <a:srgbClr val="FF0000"/>
                </a:solidFill>
              </a:rPr>
              <a:t>декодирование</a:t>
            </a:r>
            <a:r>
              <a:rPr lang="ru-RU" dirty="0" smtClean="0"/>
              <a:t>, т. е. преобразование кода символа в его изображение.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Кодировки русского </a:t>
            </a:r>
            <a:r>
              <a:rPr lang="ru-RU" dirty="0" smtClean="0"/>
              <a:t>алфавита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9001156" cy="528638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Таблица, в которой всем символам компьютерного алфавита поставлены в соответствие порядковые номера (коды), называется </a:t>
            </a:r>
            <a:r>
              <a:rPr lang="ru-RU" dirty="0" smtClean="0">
                <a:solidFill>
                  <a:srgbClr val="FF0000"/>
                </a:solidFill>
              </a:rPr>
              <a:t>таблицей </a:t>
            </a:r>
            <a:r>
              <a:rPr lang="ru-RU" dirty="0" smtClean="0">
                <a:solidFill>
                  <a:srgbClr val="FF0000"/>
                </a:solidFill>
              </a:rPr>
              <a:t>кодировки.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Международный стандарт - таблица </a:t>
            </a:r>
            <a:r>
              <a:rPr lang="ru-RU" dirty="0" smtClean="0"/>
              <a:t>кодировки </a:t>
            </a:r>
            <a:r>
              <a:rPr lang="en-US" dirty="0" smtClean="0">
                <a:solidFill>
                  <a:srgbClr val="FF0000"/>
                </a:solidFill>
              </a:rPr>
              <a:t>ASCII</a:t>
            </a:r>
            <a:r>
              <a:rPr lang="en-US" dirty="0" smtClean="0"/>
              <a:t> (American </a:t>
            </a:r>
            <a:r>
              <a:rPr lang="en-US" dirty="0" err="1" smtClean="0"/>
              <a:t>Standart</a:t>
            </a:r>
            <a:r>
              <a:rPr lang="en-US" dirty="0" smtClean="0"/>
              <a:t> Code for Information Interchange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Стандартной в этой таблице является только первая </a:t>
            </a:r>
            <a:r>
              <a:rPr lang="ru-RU" dirty="0" smtClean="0"/>
              <a:t>половина - символы </a:t>
            </a:r>
            <a:r>
              <a:rPr lang="ru-RU" dirty="0" smtClean="0"/>
              <a:t>с номерами от 0 (00000000) до 127 (0111111). Сюда входят буква латинского алфавита, цифры, знаки препинания, скобки и некоторые другие символы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686800" cy="1252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Таблица </a:t>
            </a:r>
            <a:r>
              <a:rPr lang="en-US" dirty="0" smtClean="0"/>
              <a:t>ASCII</a:t>
            </a:r>
            <a:r>
              <a:rPr lang="ru-RU" dirty="0" smtClean="0"/>
              <a:t> </a:t>
            </a:r>
            <a:r>
              <a:rPr lang="ru-RU" dirty="0" smtClean="0"/>
              <a:t>(английский </a:t>
            </a:r>
            <a:r>
              <a:rPr lang="ru-RU" dirty="0" smtClean="0"/>
              <a:t>алфавит)</a:t>
            </a:r>
            <a:endParaRPr lang="ru-RU" dirty="0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71612"/>
            <a:ext cx="7929618" cy="5046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</a:t>
            </a:r>
            <a:r>
              <a:rPr lang="ru-RU" dirty="0" smtClean="0"/>
              <a:t>аблица </a:t>
            </a:r>
            <a:r>
              <a:rPr lang="en-US" dirty="0" smtClean="0"/>
              <a:t>ASCII</a:t>
            </a:r>
            <a:r>
              <a:rPr lang="ru-RU" dirty="0" smtClean="0"/>
              <a:t> (русский алфавит)</a:t>
            </a:r>
            <a:endParaRPr lang="ru-RU" dirty="0"/>
          </a:p>
        </p:txBody>
      </p:sp>
      <p:pic>
        <p:nvPicPr>
          <p:cNvPr id="18437" name="Picture 5" descr="http://referatdb.ru/pars_docs/refs/33/32434/32434_html_m48115ec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529" y="1785926"/>
            <a:ext cx="8874627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132</TotalTime>
  <Words>318</Words>
  <PresentationFormat>Экран 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Модульная</vt:lpstr>
      <vt:lpstr>Изображение Paintbrush</vt:lpstr>
      <vt:lpstr>Кодирование и обработка текстовой информации </vt:lpstr>
      <vt:lpstr>Слайд 2</vt:lpstr>
      <vt:lpstr>Кодирование текстовой информации</vt:lpstr>
      <vt:lpstr>Кодирование текстовой информации</vt:lpstr>
      <vt:lpstr>Ввод текстовой информации</vt:lpstr>
      <vt:lpstr>Вывод текстовой информации</vt:lpstr>
      <vt:lpstr>Кодировки русского алфавита</vt:lpstr>
      <vt:lpstr>Таблица ASCII (английский алфавит)</vt:lpstr>
      <vt:lpstr>Таблица ASCII (русский алфавит)</vt:lpstr>
      <vt:lpstr>Таблицы кодировки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35</cp:revision>
  <dcterms:created xsi:type="dcterms:W3CDTF">2015-08-30T09:51:53Z</dcterms:created>
  <dcterms:modified xsi:type="dcterms:W3CDTF">2015-09-21T12:29:18Z</dcterms:modified>
</cp:coreProperties>
</file>