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9"/>
  </p:notesMasterIdLst>
  <p:sldIdLst>
    <p:sldId id="256" r:id="rId2"/>
    <p:sldId id="301" r:id="rId3"/>
    <p:sldId id="302" r:id="rId4"/>
    <p:sldId id="303" r:id="rId5"/>
    <p:sldId id="304" r:id="rId6"/>
    <p:sldId id="305" r:id="rId7"/>
    <p:sldId id="29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29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15" autoAdjust="0"/>
    <p:restoredTop sz="93605" autoAdjust="0"/>
  </p:normalViewPr>
  <p:slideViewPr>
    <p:cSldViewPr>
      <p:cViewPr varScale="1">
        <p:scale>
          <a:sx n="69" d="100"/>
          <a:sy n="69" d="100"/>
        </p:scale>
        <p:origin x="-11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F391-77D3-4431-B256-F9EB25A7933E}" type="datetimeFigureOut">
              <a:rPr lang="ru-RU" smtClean="0"/>
              <a:pPr/>
              <a:t>03.05.2016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EB72A-6D2D-4587-911A-44B2BC515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099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03.05.2016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348880"/>
            <a:ext cx="8077200" cy="2680320"/>
          </a:xfrm>
        </p:spPr>
        <p:txBody>
          <a:bodyPr/>
          <a:lstStyle/>
          <a:p>
            <a:r>
              <a:rPr lang="ru-RU" dirty="0" smtClean="0"/>
              <a:t>Библиотеки</a:t>
            </a:r>
            <a:r>
              <a:rPr lang="ru-RU" dirty="0"/>
              <a:t>, энциклопедии и словари в Интернете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Библиотеки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Электронные библиотеки в Интернете содержат электронные (цифровые) копии печатных книг, диссертаций и других документов. </a:t>
            </a:r>
            <a:endParaRPr lang="ru-RU" dirty="0" smtClean="0"/>
          </a:p>
          <a:p>
            <a:pPr algn="just"/>
            <a:r>
              <a:rPr lang="ru-RU" dirty="0" smtClean="0"/>
              <a:t>Наиболее </a:t>
            </a:r>
            <a:r>
              <a:rPr lang="ru-RU" dirty="0"/>
              <a:t>часто используется формат </a:t>
            </a:r>
            <a:r>
              <a:rPr lang="ru-RU" dirty="0" err="1"/>
              <a:t>Web</a:t>
            </a:r>
            <a:r>
              <a:rPr lang="ru-RU" dirty="0"/>
              <a:t>-страниц (HTML), однако иногда используются текстовые форматы TXT, RTF и DOC. </a:t>
            </a:r>
            <a:endParaRPr lang="ru-RU" dirty="0" smtClean="0"/>
          </a:p>
          <a:p>
            <a:pPr algn="just"/>
            <a:r>
              <a:rPr lang="ru-RU" dirty="0" smtClean="0"/>
              <a:t>Книги</a:t>
            </a:r>
            <a:r>
              <a:rPr lang="ru-RU" dirty="0"/>
              <a:t>, изобилующие математическими формулами и сложными схемами, после сканирования переводить в текстовый формат сложно, поэтому их </a:t>
            </a:r>
            <a:r>
              <a:rPr lang="ru-RU" dirty="0" smtClean="0"/>
              <a:t>хранят </a:t>
            </a:r>
            <a:r>
              <a:rPr lang="ru-RU" dirty="0"/>
              <a:t>в графическом </a:t>
            </a:r>
            <a:r>
              <a:rPr lang="ru-RU" dirty="0" smtClean="0"/>
              <a:t>формате (PDF).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1926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Библиотеки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712968" cy="5112568"/>
          </a:xfrm>
        </p:spPr>
        <p:txBody>
          <a:bodyPr>
            <a:normAutofit fontScale="85000" lnSpcReduction="20000"/>
          </a:bodyPr>
          <a:lstStyle/>
          <a:p>
            <a:pPr marL="118872" indent="0" algn="just">
              <a:buNone/>
            </a:pPr>
            <a:r>
              <a:rPr lang="ru-RU" dirty="0"/>
              <a:t>Публичная Российская государственная библиотека хранит электронные </a:t>
            </a:r>
            <a:r>
              <a:rPr lang="ru-RU" dirty="0" smtClean="0"/>
              <a:t>версии:</a:t>
            </a:r>
          </a:p>
          <a:p>
            <a:pPr algn="just"/>
            <a:r>
              <a:rPr lang="ru-RU" dirty="0" smtClean="0"/>
              <a:t>произведений </a:t>
            </a:r>
            <a:r>
              <a:rPr lang="ru-RU" dirty="0"/>
              <a:t>мировой и русской </a:t>
            </a:r>
            <a:r>
              <a:rPr lang="ru-RU" dirty="0" smtClean="0"/>
              <a:t>литературы;</a:t>
            </a:r>
          </a:p>
          <a:p>
            <a:pPr algn="just"/>
            <a:r>
              <a:rPr lang="ru-RU" dirty="0" smtClean="0"/>
              <a:t>журналов; карт; нот;</a:t>
            </a:r>
          </a:p>
          <a:p>
            <a:pPr algn="just"/>
            <a:r>
              <a:rPr lang="ru-RU" dirty="0" smtClean="0"/>
              <a:t>изобразительных материалов;</a:t>
            </a:r>
          </a:p>
          <a:p>
            <a:pPr algn="just"/>
            <a:r>
              <a:rPr lang="ru-RU" dirty="0" smtClean="0"/>
              <a:t>диссертаций </a:t>
            </a:r>
            <a:r>
              <a:rPr lang="ru-RU" dirty="0"/>
              <a:t>и авторефератов диссертаций (при разрешении авторов</a:t>
            </a:r>
            <a:r>
              <a:rPr lang="ru-RU" dirty="0" smtClean="0"/>
              <a:t>).</a:t>
            </a:r>
          </a:p>
          <a:p>
            <a:pPr algn="just"/>
            <a:endParaRPr lang="ru-RU" dirty="0" smtClean="0"/>
          </a:p>
          <a:p>
            <a:pPr marL="118872" indent="0" algn="just">
              <a:buNone/>
            </a:pPr>
            <a:r>
              <a:rPr lang="ru-RU" dirty="0" smtClean="0"/>
              <a:t>Библиотека </a:t>
            </a:r>
            <a:r>
              <a:rPr lang="ru-RU" dirty="0"/>
              <a:t>Максима Мошкова </a:t>
            </a:r>
            <a:r>
              <a:rPr lang="ru-RU" dirty="0" smtClean="0"/>
              <a:t>- электронная </a:t>
            </a:r>
            <a:r>
              <a:rPr lang="ru-RU" dirty="0"/>
              <a:t>библиотека художественной литературы (с ноября 1994 г.). </a:t>
            </a:r>
            <a:endParaRPr lang="ru-RU" dirty="0" smtClean="0"/>
          </a:p>
          <a:p>
            <a:pPr marL="118872" indent="0" algn="just">
              <a:buNone/>
            </a:pPr>
            <a:endParaRPr lang="ru-RU" dirty="0" smtClean="0"/>
          </a:p>
          <a:p>
            <a:pPr marL="118872" indent="0" algn="just">
              <a:buNone/>
            </a:pPr>
            <a:r>
              <a:rPr lang="ru-RU" dirty="0"/>
              <a:t>Научная электронная библиотека elibrary.ru </a:t>
            </a:r>
            <a:r>
              <a:rPr lang="ru-RU" dirty="0" smtClean="0"/>
              <a:t>содержит </a:t>
            </a:r>
            <a:r>
              <a:rPr lang="ru-RU" dirty="0"/>
              <a:t>около 7000 западных и более 300 российских научных электронных журналов. </a:t>
            </a:r>
          </a:p>
        </p:txBody>
      </p:sp>
    </p:spTree>
    <p:extLst>
      <p:ext uri="{BB962C8B-B14F-4D97-AF65-F5344CB8AC3E}">
        <p14:creationId xmlns:p14="http://schemas.microsoft.com/office/powerpoint/2010/main" val="654435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Энциклопедии и словари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933056"/>
            <a:ext cx="8712968" cy="2664295"/>
          </a:xfrm>
        </p:spPr>
        <p:txBody>
          <a:bodyPr>
            <a:normAutofit fontScale="92500" lnSpcReduction="10000"/>
          </a:bodyPr>
          <a:lstStyle/>
          <a:p>
            <a:pPr marL="118872" indent="0" algn="just">
              <a:buNone/>
            </a:pPr>
            <a:r>
              <a:rPr lang="ru-RU" dirty="0" smtClean="0"/>
              <a:t>Электронные </a:t>
            </a:r>
            <a:r>
              <a:rPr lang="ru-RU" dirty="0"/>
              <a:t>энциклопедии в Интернете могут быть копиями известных универсальных </a:t>
            </a:r>
            <a:r>
              <a:rPr lang="ru-RU" dirty="0" smtClean="0"/>
              <a:t>и специализированных печатных энциклопедий:</a:t>
            </a:r>
          </a:p>
          <a:p>
            <a:pPr algn="just"/>
            <a:r>
              <a:rPr lang="ru-RU" dirty="0" smtClean="0"/>
              <a:t>Энциклопедия </a:t>
            </a:r>
            <a:r>
              <a:rPr lang="ru-RU" dirty="0"/>
              <a:t>Брокгауза и Эфрона</a:t>
            </a:r>
            <a:r>
              <a:rPr lang="ru-RU" dirty="0" smtClean="0"/>
              <a:t>,</a:t>
            </a:r>
          </a:p>
          <a:p>
            <a:pPr algn="just"/>
            <a:r>
              <a:rPr lang="ru-RU" dirty="0" smtClean="0"/>
              <a:t>Большой </a:t>
            </a:r>
            <a:r>
              <a:rPr lang="ru-RU" dirty="0"/>
              <a:t>Энциклопедический </a:t>
            </a:r>
            <a:r>
              <a:rPr lang="ru-RU" dirty="0" smtClean="0"/>
              <a:t>словарь,</a:t>
            </a:r>
          </a:p>
          <a:p>
            <a:pPr algn="just"/>
            <a:r>
              <a:rPr lang="ru-RU" dirty="0" smtClean="0"/>
              <a:t>Толковый </a:t>
            </a:r>
            <a:r>
              <a:rPr lang="ru-RU" dirty="0"/>
              <a:t>словарь </a:t>
            </a:r>
            <a:r>
              <a:rPr lang="ru-RU" dirty="0" smtClean="0"/>
              <a:t>Даля.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3528" y="1700808"/>
            <a:ext cx="3960440" cy="792088"/>
          </a:xfrm>
          <a:prstGeom prst="roundRect">
            <a:avLst/>
          </a:prstGeom>
          <a:solidFill>
            <a:srgbClr val="B829C7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Универсальные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16016" y="1700808"/>
            <a:ext cx="3960440" cy="792088"/>
          </a:xfrm>
          <a:prstGeom prst="roundRect">
            <a:avLst/>
          </a:prstGeom>
          <a:solidFill>
            <a:srgbClr val="B829C7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Специализированные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3528" y="2645296"/>
            <a:ext cx="3960440" cy="999728"/>
          </a:xfrm>
          <a:prstGeom prst="roundRect">
            <a:avLst/>
          </a:prstGeom>
          <a:solidFill>
            <a:srgbClr val="B829C7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содержат сведения о природе и обществе, а также по всем отраслям науки и техники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16016" y="2645296"/>
            <a:ext cx="3960440" cy="999728"/>
          </a:xfrm>
          <a:prstGeom prst="roundRect">
            <a:avLst/>
          </a:prstGeom>
          <a:solidFill>
            <a:srgbClr val="B829C7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посвящены какой-либо одной отрасли науки и техники</a:t>
            </a:r>
          </a:p>
        </p:txBody>
      </p:sp>
    </p:spTree>
    <p:extLst>
      <p:ext uri="{BB962C8B-B14F-4D97-AF65-F5344CB8AC3E}">
        <p14:creationId xmlns:p14="http://schemas.microsoft.com/office/powerpoint/2010/main" val="1277910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Энциклопедии и словари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712968" cy="5112568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dirty="0" smtClean="0"/>
              <a:t>Существуют </a:t>
            </a:r>
            <a:r>
              <a:rPr lang="ru-RU" dirty="0"/>
              <a:t>оригинальные электронные энциклопедии. </a:t>
            </a:r>
            <a:endParaRPr lang="ru-RU" dirty="0" smtClean="0"/>
          </a:p>
          <a:p>
            <a:pPr algn="just">
              <a:lnSpc>
                <a:spcPct val="120000"/>
              </a:lnSpc>
            </a:pPr>
            <a:endParaRPr lang="ru-RU" dirty="0" smtClean="0"/>
          </a:p>
          <a:p>
            <a:pPr algn="just">
              <a:lnSpc>
                <a:spcPct val="120000"/>
              </a:lnSpc>
            </a:pPr>
            <a:r>
              <a:rPr lang="ru-RU" dirty="0" smtClean="0"/>
              <a:t>Википедия </a:t>
            </a:r>
            <a:r>
              <a:rPr lang="ru-RU" dirty="0"/>
              <a:t>— это проект свободной многоязычной энциклопедии, в которой каждый может </a:t>
            </a:r>
            <a:r>
              <a:rPr lang="ru-RU" dirty="0" smtClean="0"/>
              <a:t>изменить </a:t>
            </a:r>
            <a:r>
              <a:rPr lang="ru-RU" dirty="0"/>
              <a:t>или дополнить любую статью или создать новую</a:t>
            </a:r>
            <a:r>
              <a:rPr lang="ru-RU" dirty="0" smtClean="0"/>
              <a:t>.</a:t>
            </a:r>
          </a:p>
          <a:p>
            <a:pPr algn="just">
              <a:lnSpc>
                <a:spcPct val="120000"/>
              </a:lnSpc>
            </a:pPr>
            <a:endParaRPr lang="ru-RU" dirty="0"/>
          </a:p>
          <a:p>
            <a:pPr algn="just">
              <a:lnSpc>
                <a:spcPct val="120000"/>
              </a:lnSpc>
            </a:pPr>
            <a:r>
              <a:rPr lang="ru-RU" dirty="0"/>
              <a:t>В настоящее время </a:t>
            </a:r>
            <a:r>
              <a:rPr lang="ru-RU" dirty="0" smtClean="0"/>
              <a:t>в </a:t>
            </a:r>
            <a:r>
              <a:rPr lang="ru-RU" dirty="0"/>
              <a:t>Википедии </a:t>
            </a:r>
            <a:r>
              <a:rPr lang="ru-RU" dirty="0"/>
              <a:t>1 308 050 </a:t>
            </a:r>
            <a:r>
              <a:rPr lang="ru-RU" dirty="0" smtClean="0"/>
              <a:t>статей.</a:t>
            </a:r>
          </a:p>
          <a:p>
            <a:pPr algn="just">
              <a:lnSpc>
                <a:spcPct val="120000"/>
              </a:lnSpc>
            </a:pPr>
            <a:endParaRPr lang="ru-RU" dirty="0" smtClean="0"/>
          </a:p>
          <a:p>
            <a:pPr algn="just">
              <a:lnSpc>
                <a:spcPct val="120000"/>
              </a:lnSpc>
            </a:pPr>
            <a:r>
              <a:rPr lang="ru-RU" dirty="0" smtClean="0"/>
              <a:t>Современная </a:t>
            </a:r>
            <a:r>
              <a:rPr lang="ru-RU" dirty="0"/>
              <a:t>энциклопедия </a:t>
            </a:r>
            <a:r>
              <a:rPr lang="ru-RU" dirty="0" err="1"/>
              <a:t>Кругосвет</a:t>
            </a:r>
            <a:r>
              <a:rPr lang="ru-RU" dirty="0"/>
              <a:t> содержит самые новейшие знания по всем отраслям науки и техники. Много интересного в ней можно найти и по проблемам информатики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8893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Переводчики и словари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4784"/>
            <a:ext cx="9036496" cy="5373216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Aft>
                <a:spcPts val="1300"/>
              </a:spcAft>
            </a:pPr>
            <a:r>
              <a:rPr lang="ru-RU" dirty="0"/>
              <a:t>Онлайновые </a:t>
            </a:r>
            <a:r>
              <a:rPr lang="ru-RU" dirty="0" err="1"/>
              <a:t>мультиязычные</a:t>
            </a:r>
            <a:r>
              <a:rPr lang="ru-RU" dirty="0"/>
              <a:t> переводчики позволяют переводить тексты, набранные в окне перевода или скопированные из буфера обмена, </a:t>
            </a:r>
            <a:r>
              <a:rPr lang="ru-RU" dirty="0" err="1"/>
              <a:t>Web</a:t>
            </a:r>
            <a:r>
              <a:rPr lang="ru-RU" dirty="0"/>
              <a:t>-страницы, включая гиперссылки, с сохранением исходного форматирования, и электронные письма</a:t>
            </a:r>
            <a:r>
              <a:rPr lang="ru-RU" dirty="0" smtClean="0"/>
              <a:t>.</a:t>
            </a:r>
            <a:endParaRPr lang="ru-RU" dirty="0"/>
          </a:p>
          <a:p>
            <a:pPr algn="just">
              <a:lnSpc>
                <a:spcPct val="120000"/>
              </a:lnSpc>
              <a:spcAft>
                <a:spcPts val="1300"/>
              </a:spcAft>
            </a:pPr>
            <a:r>
              <a:rPr lang="ru-RU" dirty="0"/>
              <a:t>Интернет-версии электронных словарей позволяют </a:t>
            </a:r>
            <a:r>
              <a:rPr lang="ru-RU" dirty="0" smtClean="0"/>
              <a:t>получить </a:t>
            </a:r>
            <a:r>
              <a:rPr lang="ru-RU" dirty="0"/>
              <a:t>точный и достоверный перевод слов с </a:t>
            </a:r>
            <a:r>
              <a:rPr lang="ru-RU" dirty="0" smtClean="0"/>
              <a:t>различных языков </a:t>
            </a:r>
            <a:r>
              <a:rPr lang="ru-RU" dirty="0"/>
              <a:t>на русский, и наоборот</a:t>
            </a:r>
            <a:r>
              <a:rPr lang="ru-RU" dirty="0" smtClean="0"/>
              <a:t>.</a:t>
            </a:r>
          </a:p>
          <a:p>
            <a:pPr algn="just">
              <a:lnSpc>
                <a:spcPct val="120000"/>
              </a:lnSpc>
              <a:spcAft>
                <a:spcPts val="1300"/>
              </a:spcAft>
            </a:pPr>
            <a:r>
              <a:rPr lang="ru-RU" dirty="0" smtClean="0"/>
              <a:t>Словарные </a:t>
            </a:r>
            <a:r>
              <a:rPr lang="ru-RU" dirty="0"/>
              <a:t>статьи содержат транскрипцию (для английского языка), все варианты перевода, примеры использования и устойчивые словосочетания</a:t>
            </a:r>
            <a:r>
              <a:rPr lang="ru-RU" dirty="0" smtClean="0"/>
              <a:t>.</a:t>
            </a:r>
          </a:p>
          <a:p>
            <a:pPr algn="just">
              <a:lnSpc>
                <a:spcPct val="120000"/>
              </a:lnSpc>
              <a:spcAft>
                <a:spcPts val="1300"/>
              </a:spcAft>
            </a:pPr>
            <a:r>
              <a:rPr lang="ru-RU" dirty="0" smtClean="0"/>
              <a:t>Онлайновые </a:t>
            </a:r>
            <a:r>
              <a:rPr lang="ru-RU" dirty="0"/>
              <a:t>словари включают как общие словари, так и тематические словари, которые помогут подобрать адекватный перевод для специализированных терминов.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7239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1428736"/>
            <a:ext cx="8786874" cy="54292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700" dirty="0"/>
              <a:t>Стр. </a:t>
            </a:r>
            <a:r>
              <a:rPr lang="ru-RU" sz="2700" smtClean="0"/>
              <a:t>199-201.</a:t>
            </a:r>
            <a:endParaRPr lang="ru-RU" sz="2700" dirty="0" smtClean="0"/>
          </a:p>
          <a:p>
            <a:pPr marL="0" indent="0"/>
            <a:endParaRPr lang="ru-RU" sz="1100" dirty="0"/>
          </a:p>
          <a:p>
            <a:pPr marL="0" indent="0">
              <a:buNone/>
            </a:pPr>
            <a:endParaRPr lang="ru-RU" sz="2200" dirty="0" smtClean="0"/>
          </a:p>
        </p:txBody>
      </p:sp>
    </p:spTree>
    <p:extLst>
      <p:ext uri="{BB962C8B-B14F-4D97-AF65-F5344CB8AC3E}">
        <p14:creationId xmlns:p14="http://schemas.microsoft.com/office/powerpoint/2010/main" val="22770417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1054</TotalTime>
  <Words>322</Words>
  <Application>Microsoft Office PowerPoint</Application>
  <PresentationFormat>Экран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Модульная</vt:lpstr>
      <vt:lpstr>Библиотеки, энциклопедии и словари в Интернете</vt:lpstr>
      <vt:lpstr>Библиотеки</vt:lpstr>
      <vt:lpstr>Библиотеки</vt:lpstr>
      <vt:lpstr>Энциклопедии и словари</vt:lpstr>
      <vt:lpstr>Энциклопедии и словари</vt:lpstr>
      <vt:lpstr>Переводчики и словари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МБОУ СОШ№2 №1</cp:lastModifiedBy>
  <cp:revision>156</cp:revision>
  <dcterms:created xsi:type="dcterms:W3CDTF">2015-08-30T09:51:53Z</dcterms:created>
  <dcterms:modified xsi:type="dcterms:W3CDTF">2016-05-03T02:53:40Z</dcterms:modified>
</cp:coreProperties>
</file>