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7" r:id="rId3"/>
    <p:sldId id="257" r:id="rId4"/>
    <p:sldId id="258" r:id="rId5"/>
    <p:sldId id="260" r:id="rId6"/>
    <p:sldId id="265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832" autoAdjust="0"/>
    <p:restoredTop sz="94660"/>
  </p:normalViewPr>
  <p:slideViewPr>
    <p:cSldViewPr>
      <p:cViewPr varScale="1">
        <p:scale>
          <a:sx n="84" d="100"/>
          <a:sy n="84" d="100"/>
        </p:scale>
        <p:origin x="-90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8"/>
            <a:ext cx="8077200" cy="3671902"/>
          </a:xfrm>
        </p:spPr>
        <p:txBody>
          <a:bodyPr/>
          <a:lstStyle/>
          <a:p>
            <a:pPr algn="ctr"/>
            <a:r>
              <a:rPr lang="ru-RU" dirty="0" smtClean="0"/>
              <a:t>Алфавитный подход измерения </a:t>
            </a:r>
            <a:r>
              <a:rPr lang="ru-RU" dirty="0" smtClean="0"/>
              <a:t>информации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55448"/>
            <a:ext cx="8786874" cy="1252728"/>
          </a:xfrm>
        </p:spPr>
        <p:txBody>
          <a:bodyPr>
            <a:noAutofit/>
          </a:bodyPr>
          <a:lstStyle/>
          <a:p>
            <a:r>
              <a:rPr lang="ru-RU" sz="3600" dirty="0" smtClean="0"/>
              <a:t>Количество информации как мера уменьшения неопределенности знания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Процесс познания окружающего мира приводит к накоплению информации в форме </a:t>
            </a:r>
            <a:r>
              <a:rPr lang="ru-RU" dirty="0" smtClean="0"/>
              <a:t>знаний.</a:t>
            </a:r>
          </a:p>
          <a:p>
            <a:pPr>
              <a:buNone/>
            </a:pPr>
            <a:r>
              <a:rPr lang="ru-RU" dirty="0" smtClean="0"/>
              <a:t>Получение новой информации приводит к расширению </a:t>
            </a:r>
            <a:r>
              <a:rPr lang="ru-RU" dirty="0" smtClean="0"/>
              <a:t>знания, т.е. к </a:t>
            </a:r>
            <a:r>
              <a:rPr lang="ru-RU" dirty="0" smtClean="0"/>
              <a:t>уменьшению неопределенности знаний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Если </a:t>
            </a:r>
            <a:r>
              <a:rPr lang="ru-RU" dirty="0" smtClean="0"/>
              <a:t>сообщение </a:t>
            </a:r>
            <a:r>
              <a:rPr lang="ru-RU" dirty="0" smtClean="0"/>
              <a:t>приводит к уменьшению неопределенности </a:t>
            </a:r>
            <a:r>
              <a:rPr lang="ru-RU" dirty="0" smtClean="0"/>
              <a:t>знания</a:t>
            </a:r>
            <a:r>
              <a:rPr lang="ru-RU" dirty="0" smtClean="0"/>
              <a:t>, то </a:t>
            </a:r>
            <a:r>
              <a:rPr lang="ru-RU" dirty="0" smtClean="0"/>
              <a:t>такое </a:t>
            </a:r>
            <a:r>
              <a:rPr lang="ru-RU" dirty="0" smtClean="0"/>
              <a:t>сообщение содержит информацию.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Количество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543956" cy="52863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/>
              <a:t>Количество информации можно рассматривать как меру уменьшения неопределенности знания при получении информационных сообщений.</a:t>
            </a:r>
          </a:p>
          <a:p>
            <a:pPr algn="just">
              <a:buNone/>
            </a:pPr>
            <a:r>
              <a:rPr lang="ru-RU" sz="2000" dirty="0" smtClean="0"/>
              <a:t>Количество информации, которое несет в себе сообщение вычисляется по формуле:</a:t>
            </a:r>
          </a:p>
          <a:p>
            <a:pPr algn="just">
              <a:buNone/>
            </a:pPr>
            <a:r>
              <a:rPr lang="ru-RU" sz="2000" i="1" dirty="0" smtClean="0"/>
              <a:t>N = </a:t>
            </a:r>
            <a:r>
              <a:rPr lang="ru-RU" sz="2000" i="1" dirty="0" smtClean="0"/>
              <a:t>2</a:t>
            </a:r>
            <a:r>
              <a:rPr lang="en-US" sz="2000" i="1" baseline="30000" dirty="0" smtClean="0"/>
              <a:t>I</a:t>
            </a:r>
            <a:r>
              <a:rPr lang="ru-RU" sz="2000" i="1" baseline="30000" dirty="0" smtClean="0"/>
              <a:t>             </a:t>
            </a:r>
            <a:r>
              <a:rPr lang="ru-RU" sz="2000" i="1" dirty="0" smtClean="0"/>
              <a:t>(1.1)</a:t>
            </a:r>
            <a:endParaRPr lang="en-US" sz="2000" i="1" dirty="0" smtClean="0"/>
          </a:p>
          <a:p>
            <a:pPr algn="just">
              <a:buNone/>
            </a:pPr>
            <a:r>
              <a:rPr lang="ru-RU" sz="2000" i="1" dirty="0" smtClean="0"/>
              <a:t>где N - </a:t>
            </a:r>
            <a:r>
              <a:rPr lang="ru-RU" sz="2000" dirty="0" smtClean="0"/>
              <a:t>количество возможных информационных сообщений </a:t>
            </a:r>
            <a:r>
              <a:rPr lang="ru-RU" sz="2000" dirty="0" smtClean="0"/>
              <a:t>, </a:t>
            </a:r>
            <a:r>
              <a:rPr lang="en-US" sz="2000" dirty="0" smtClean="0"/>
              <a:t>I</a:t>
            </a:r>
            <a:r>
              <a:rPr lang="ru-RU" sz="2000" dirty="0" smtClean="0"/>
              <a:t> - </a:t>
            </a:r>
            <a:r>
              <a:rPr lang="ru-RU" sz="2000" dirty="0" smtClean="0"/>
              <a:t>количество </a:t>
            </a:r>
            <a:r>
              <a:rPr lang="ru-RU" sz="2000" dirty="0" smtClean="0"/>
              <a:t>информации.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За единицу количества информации </a:t>
            </a:r>
            <a:r>
              <a:rPr lang="ru-RU" sz="2000" dirty="0" smtClean="0"/>
              <a:t>принимается такое количество информации, которое содержится в информационном сообщении, уменьшающем неопределенность знания в два раза. Такая единица названа </a:t>
            </a:r>
            <a:r>
              <a:rPr lang="ru-RU" sz="2000" dirty="0" smtClean="0">
                <a:solidFill>
                  <a:srgbClr val="FF0000"/>
                </a:solidFill>
              </a:rPr>
              <a:t>бит</a:t>
            </a:r>
            <a:r>
              <a:rPr lang="ru-RU" sz="2000" dirty="0" smtClean="0"/>
              <a:t>.</a:t>
            </a:r>
          </a:p>
          <a:p>
            <a:pPr algn="just"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Количество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543956" cy="5286388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Минимальной единицей измерения количества информации является бит, а следующей по величине единицей — байт, причем </a:t>
            </a:r>
          </a:p>
          <a:p>
            <a:pPr>
              <a:buNone/>
            </a:pPr>
            <a:r>
              <a:rPr lang="ru-RU" sz="2000" dirty="0" smtClean="0"/>
              <a:t>1 байт = 8 битов = </a:t>
            </a:r>
            <a:r>
              <a:rPr lang="ru-RU" sz="2000" dirty="0" smtClean="0"/>
              <a:t>2</a:t>
            </a:r>
            <a:r>
              <a:rPr lang="ru-RU" sz="2000" baseline="30000" dirty="0" smtClean="0"/>
              <a:t>3</a:t>
            </a:r>
            <a:r>
              <a:rPr lang="ru-RU" sz="2000" dirty="0" smtClean="0"/>
              <a:t> </a:t>
            </a:r>
            <a:r>
              <a:rPr lang="ru-RU" sz="2000" dirty="0" smtClean="0"/>
              <a:t>битов.</a:t>
            </a:r>
          </a:p>
          <a:p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система </a:t>
            </a:r>
            <a:r>
              <a:rPr lang="ru-RU" sz="2000" dirty="0" smtClean="0"/>
              <a:t>образования кратных единиц измерения количества информации использует коэффициент 2". Кратные байту единицы измерения количества информации вводятся следующим образом</a:t>
            </a:r>
            <a:r>
              <a:rPr lang="ru-RU" sz="2000" dirty="0" smtClean="0"/>
              <a:t>:</a:t>
            </a:r>
          </a:p>
          <a:p>
            <a:pPr>
              <a:buNone/>
            </a:pPr>
            <a:endParaRPr lang="ru-RU" sz="2000" dirty="0" smtClean="0"/>
          </a:p>
          <a:p>
            <a:r>
              <a:rPr lang="ru-RU" sz="2000" dirty="0" smtClean="0"/>
              <a:t>1 Кбайт = </a:t>
            </a:r>
            <a:r>
              <a:rPr lang="ru-RU" sz="2000" dirty="0" smtClean="0"/>
              <a:t>2</a:t>
            </a:r>
            <a:r>
              <a:rPr lang="ru-RU" sz="2000" baseline="30000" dirty="0" smtClean="0"/>
              <a:t>10</a:t>
            </a:r>
            <a:r>
              <a:rPr lang="ru-RU" sz="2000" dirty="0" smtClean="0"/>
              <a:t> байт </a:t>
            </a:r>
            <a:r>
              <a:rPr lang="ru-RU" sz="2000" dirty="0" smtClean="0"/>
              <a:t>= 1024 байт;</a:t>
            </a:r>
          </a:p>
          <a:p>
            <a:r>
              <a:rPr lang="ru-RU" sz="2000" dirty="0" smtClean="0"/>
              <a:t>1 Мбайт = 2</a:t>
            </a:r>
            <a:r>
              <a:rPr lang="ru-RU" sz="2000" baseline="30000" dirty="0" smtClean="0"/>
              <a:t>10</a:t>
            </a:r>
            <a:r>
              <a:rPr lang="ru-RU" sz="2000" dirty="0" smtClean="0"/>
              <a:t> Кбайт = 1024 Кбайт;</a:t>
            </a:r>
          </a:p>
          <a:p>
            <a:r>
              <a:rPr lang="ru-RU" sz="2000" dirty="0" smtClean="0"/>
              <a:t>1 Гбайт = 2</a:t>
            </a:r>
            <a:r>
              <a:rPr lang="ru-RU" sz="2000" baseline="30000" dirty="0" smtClean="0"/>
              <a:t>10</a:t>
            </a:r>
            <a:r>
              <a:rPr lang="ru-RU" sz="2000" dirty="0" smtClean="0"/>
              <a:t> Мбайт = 1024 Мбайт.</a:t>
            </a:r>
          </a:p>
          <a:p>
            <a:pPr algn="just"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01080" cy="1252728"/>
          </a:xfrm>
        </p:spPr>
        <p:txBody>
          <a:bodyPr>
            <a:noAutofit/>
          </a:bodyPr>
          <a:lstStyle/>
          <a:p>
            <a:r>
              <a:rPr lang="ru-RU" sz="4000" dirty="0" smtClean="0"/>
              <a:t>Алфавитный подход к определению количества информации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/>
              <a:t>При алфавитном подходе к определению количества информации мы </a:t>
            </a:r>
            <a:r>
              <a:rPr lang="ru-RU" sz="2000" dirty="0" smtClean="0"/>
              <a:t>рассматриваем </a:t>
            </a:r>
            <a:r>
              <a:rPr lang="ru-RU" sz="2000" dirty="0" smtClean="0"/>
              <a:t>информационное сообщение как последовательность знаков определенной знаковой </a:t>
            </a:r>
            <a:r>
              <a:rPr lang="ru-RU" sz="2000" dirty="0" smtClean="0"/>
              <a:t>системы.</a:t>
            </a:r>
          </a:p>
          <a:p>
            <a:pPr algn="just">
              <a:buNone/>
            </a:pPr>
            <a:endParaRPr lang="ru-RU" sz="2000" i="1" dirty="0" smtClean="0"/>
          </a:p>
          <a:p>
            <a:pPr algn="just">
              <a:buNone/>
            </a:pPr>
            <a:r>
              <a:rPr lang="ru-RU" sz="2000" b="1" i="1" dirty="0" smtClean="0"/>
              <a:t>N = </a:t>
            </a:r>
            <a:r>
              <a:rPr lang="ru-RU" sz="2000" b="1" i="1" dirty="0" smtClean="0"/>
              <a:t>2</a:t>
            </a:r>
            <a:r>
              <a:rPr lang="ru-RU" sz="2000" b="1" i="1" baseline="30000" dirty="0" smtClean="0"/>
              <a:t>l</a:t>
            </a:r>
            <a:endParaRPr lang="ru-RU" sz="2000" dirty="0" smtClean="0"/>
          </a:p>
          <a:p>
            <a:pPr algn="just">
              <a:buNone/>
            </a:pPr>
            <a:endParaRPr lang="ru-RU" sz="2000" i="1" dirty="0" smtClean="0"/>
          </a:p>
          <a:p>
            <a:pPr algn="just">
              <a:buNone/>
            </a:pPr>
            <a:r>
              <a:rPr lang="ru-RU" sz="2000" i="1" dirty="0" smtClean="0"/>
              <a:t>N </a:t>
            </a:r>
            <a:r>
              <a:rPr lang="ru-RU" sz="2000" dirty="0" smtClean="0"/>
              <a:t>— это количество знаков в алфавите знаковой системы, а </a:t>
            </a:r>
            <a:r>
              <a:rPr lang="en-US" sz="2000" dirty="0" smtClean="0"/>
              <a:t>I</a:t>
            </a:r>
            <a:r>
              <a:rPr lang="ru-RU" sz="2000" dirty="0" smtClean="0"/>
              <a:t> </a:t>
            </a:r>
            <a:r>
              <a:rPr lang="ru-RU" sz="2000" dirty="0" smtClean="0"/>
              <a:t>— количество информации, которое несет каждый знак</a:t>
            </a:r>
            <a:r>
              <a:rPr lang="ru-RU" sz="2000" dirty="0" smtClean="0"/>
              <a:t>: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en-US" sz="2000" dirty="0" smtClean="0"/>
              <a:t>N</a:t>
            </a:r>
            <a:r>
              <a:rPr lang="ru-RU" sz="2000" dirty="0" smtClean="0"/>
              <a:t> = </a:t>
            </a:r>
            <a:r>
              <a:rPr lang="ru-RU" sz="2000" i="1" dirty="0" smtClean="0"/>
              <a:t>2 = 2</a:t>
            </a:r>
            <a:r>
              <a:rPr lang="en-US" sz="2000" i="1" baseline="30000" dirty="0" smtClean="0"/>
              <a:t>I</a:t>
            </a:r>
            <a:r>
              <a:rPr lang="en-US" sz="2000" i="1" dirty="0" smtClean="0"/>
              <a:t> </a:t>
            </a:r>
            <a:r>
              <a:rPr lang="ru-RU" sz="2000" dirty="0" smtClean="0"/>
              <a:t>=&gt; 2</a:t>
            </a:r>
            <a:r>
              <a:rPr lang="ru-RU" sz="2000" baseline="30000" dirty="0" smtClean="0"/>
              <a:t>1</a:t>
            </a:r>
            <a:r>
              <a:rPr lang="ru-RU" sz="2000" dirty="0" smtClean="0"/>
              <a:t> = </a:t>
            </a:r>
            <a:r>
              <a:rPr lang="ru-RU" sz="2000" i="1" dirty="0" smtClean="0"/>
              <a:t>2</a:t>
            </a:r>
            <a:r>
              <a:rPr lang="en-US" sz="2000" i="1" baseline="30000" dirty="0" smtClean="0"/>
              <a:t>I</a:t>
            </a:r>
            <a:r>
              <a:rPr lang="ru-RU" sz="2000" i="1" dirty="0" smtClean="0"/>
              <a:t> =&gt; </a:t>
            </a:r>
            <a:r>
              <a:rPr lang="en-US" sz="2000" i="1" dirty="0" smtClean="0"/>
              <a:t>I</a:t>
            </a:r>
            <a:r>
              <a:rPr lang="ru-RU" sz="2000" i="1" dirty="0" smtClean="0"/>
              <a:t>=1 </a:t>
            </a:r>
            <a:r>
              <a:rPr lang="ru-RU" sz="2000" dirty="0" smtClean="0"/>
              <a:t>бит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Таким образом, в двоичной знаковой системе знак несет 1 бит информации</a:t>
            </a:r>
            <a:r>
              <a:rPr lang="ru-RU" sz="2000" dirty="0" smtClean="0"/>
              <a:t>.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Чем большее количество знаков содержит алфавит знаковой системы, тем большее количество информации несет один знак.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8543956" cy="53578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1. Для </a:t>
            </a:r>
            <a:r>
              <a:rPr lang="ru-RU" sz="2400" dirty="0" smtClean="0"/>
              <a:t>записи текста используются только строчные буквы русского алфавита и “пробел” для разделения слов. Какой информационный объем имеет текст, состоящий из 2000 символов (одна печатная страница)?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2. </a:t>
            </a:r>
            <a:r>
              <a:rPr lang="ru-RU" sz="2400" dirty="0" smtClean="0"/>
              <a:t>Объем сообщения, содержащего 2048 символов, составил 1/512 часть мегабайта. Каков размер алфавита, с помощью которого записано сообщение?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</a:t>
            </a:r>
            <a:r>
              <a:rPr lang="ru-RU" sz="2400" dirty="0" smtClean="0">
                <a:latin typeface="Times New Roman"/>
                <a:ea typeface="Times New Roman"/>
              </a:rPr>
              <a:t>9</a:t>
            </a:r>
            <a:r>
              <a:rPr lang="ru-RU" sz="2400" dirty="0" smtClean="0">
                <a:latin typeface="Times New Roman"/>
                <a:ea typeface="Times New Roman"/>
              </a:rPr>
              <a:t>-11.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Задание:</a:t>
            </a:r>
          </a:p>
          <a:p>
            <a:r>
              <a:rPr lang="ru-RU" sz="2400" dirty="0" smtClean="0"/>
              <a:t>Вычислить информационный объем текста размером в 2000 символов, в записи которого использован алфавит компьютерного представления текстов мощностью 256.</a:t>
            </a: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51</TotalTime>
  <Words>384</Words>
  <PresentationFormat>Экран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Модульная</vt:lpstr>
      <vt:lpstr>Алфавитный подход измерения информации </vt:lpstr>
      <vt:lpstr>Количество информации как мера уменьшения неопределенности знания</vt:lpstr>
      <vt:lpstr>Количество информации</vt:lpstr>
      <vt:lpstr>Количество информации</vt:lpstr>
      <vt:lpstr>Алфавитный подход к определению количества информации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20</cp:revision>
  <dcterms:created xsi:type="dcterms:W3CDTF">2015-08-30T09:51:53Z</dcterms:created>
  <dcterms:modified xsi:type="dcterms:W3CDTF">2015-08-30T11:23:54Z</dcterms:modified>
</cp:coreProperties>
</file>