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notesMasterIdLst>
    <p:notesMasterId r:id="rId18"/>
  </p:notesMasterIdLst>
  <p:sldIdLst>
    <p:sldId id="256" r:id="rId2"/>
    <p:sldId id="292" r:id="rId3"/>
    <p:sldId id="293" r:id="rId4"/>
    <p:sldId id="294" r:id="rId5"/>
    <p:sldId id="295" r:id="rId6"/>
    <p:sldId id="296" r:id="rId7"/>
    <p:sldId id="297" r:id="rId8"/>
    <p:sldId id="298" r:id="rId9"/>
    <p:sldId id="299" r:id="rId10"/>
    <p:sldId id="300" r:id="rId11"/>
    <p:sldId id="301" r:id="rId12"/>
    <p:sldId id="302" r:id="rId13"/>
    <p:sldId id="303" r:id="rId14"/>
    <p:sldId id="304" r:id="rId15"/>
    <p:sldId id="305" r:id="rId16"/>
    <p:sldId id="291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832" autoAdjust="0"/>
    <p:restoredTop sz="93605" autoAdjust="0"/>
  </p:normalViewPr>
  <p:slideViewPr>
    <p:cSldViewPr>
      <p:cViewPr varScale="1">
        <p:scale>
          <a:sx n="64" d="100"/>
          <a:sy n="64" d="100"/>
        </p:scale>
        <p:origin x="168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9D5337F-FBFE-4EDF-A037-84214CE0B4E8}" type="doc">
      <dgm:prSet loTypeId="urn:microsoft.com/office/officeart/2005/8/layout/list1" loCatId="list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ru-RU"/>
        </a:p>
      </dgm:t>
    </dgm:pt>
    <dgm:pt modelId="{310DA721-DBCE-46DE-8434-DACE1C738932}">
      <dgm:prSet phldrT="[Текст]" custT="1"/>
      <dgm:spPr/>
      <dgm:t>
        <a:bodyPr/>
        <a:lstStyle/>
        <a:p>
          <a:r>
            <a:rPr lang="ru-RU" sz="1700" dirty="0"/>
            <a:t>обеспечить передачу сообщения в течение нескольких десятков секунд;</a:t>
          </a:r>
        </a:p>
      </dgm:t>
    </dgm:pt>
    <dgm:pt modelId="{7E91E3DF-E04C-4BED-8DC4-4797E7ACA213}" type="parTrans" cxnId="{0E8FA3B5-63FF-4050-9109-E23334F2FF99}">
      <dgm:prSet/>
      <dgm:spPr/>
      <dgm:t>
        <a:bodyPr/>
        <a:lstStyle/>
        <a:p>
          <a:endParaRPr lang="ru-RU"/>
        </a:p>
      </dgm:t>
    </dgm:pt>
    <dgm:pt modelId="{F48CE7DA-AC24-46CC-A4CF-E43E7180610D}" type="sibTrans" cxnId="{0E8FA3B5-63FF-4050-9109-E23334F2FF99}">
      <dgm:prSet/>
      <dgm:spPr/>
      <dgm:t>
        <a:bodyPr/>
        <a:lstStyle/>
        <a:p>
          <a:endParaRPr lang="ru-RU"/>
        </a:p>
      </dgm:t>
    </dgm:pt>
    <dgm:pt modelId="{BB31198A-06DC-4973-AD61-ECBD46D1FA4B}">
      <dgm:prSet phldrT="[Текст]" custT="1"/>
      <dgm:spPr/>
      <dgm:t>
        <a:bodyPr/>
        <a:lstStyle/>
        <a:p>
          <a:r>
            <a:rPr lang="ru-RU" sz="1700" dirty="0"/>
            <a:t>включать в сообщение не только текст, но и вложенные файлы (программы, графику, звук и т. д.);</a:t>
          </a:r>
        </a:p>
      </dgm:t>
    </dgm:pt>
    <dgm:pt modelId="{B45889C1-D22F-47AB-BB45-2F0B7B62E85A}" type="parTrans" cxnId="{52460670-179B-46B5-AA87-2A8B5D1F0D19}">
      <dgm:prSet/>
      <dgm:spPr/>
      <dgm:t>
        <a:bodyPr/>
        <a:lstStyle/>
        <a:p>
          <a:endParaRPr lang="ru-RU"/>
        </a:p>
      </dgm:t>
    </dgm:pt>
    <dgm:pt modelId="{673F0DF2-87FC-46D2-BC41-F6A7BA93F17D}" type="sibTrans" cxnId="{52460670-179B-46B5-AA87-2A8B5D1F0D19}">
      <dgm:prSet/>
      <dgm:spPr/>
      <dgm:t>
        <a:bodyPr/>
        <a:lstStyle/>
        <a:p>
          <a:endParaRPr lang="ru-RU"/>
        </a:p>
      </dgm:t>
    </dgm:pt>
    <dgm:pt modelId="{DC459083-3F5F-4EDE-8949-00B10E03A2C5}">
      <dgm:prSet phldrT="[Текст]"/>
      <dgm:spPr/>
      <dgm:t>
        <a:bodyPr/>
        <a:lstStyle/>
        <a:p>
          <a:r>
            <a:rPr lang="ru-RU" dirty="0"/>
            <a:t>посылать сообщение сразу нескольким абонентам;</a:t>
          </a:r>
        </a:p>
      </dgm:t>
    </dgm:pt>
    <dgm:pt modelId="{E83B6A81-DB70-474C-BDBF-A7529157DFFA}" type="parTrans" cxnId="{FAF0FB1C-FCB7-478A-A016-85FC4C99F3B9}">
      <dgm:prSet/>
      <dgm:spPr/>
      <dgm:t>
        <a:bodyPr/>
        <a:lstStyle/>
        <a:p>
          <a:endParaRPr lang="ru-RU"/>
        </a:p>
      </dgm:t>
    </dgm:pt>
    <dgm:pt modelId="{4E760015-EA14-45AB-968B-6D8F60CDB9B4}" type="sibTrans" cxnId="{FAF0FB1C-FCB7-478A-A016-85FC4C99F3B9}">
      <dgm:prSet/>
      <dgm:spPr/>
      <dgm:t>
        <a:bodyPr/>
        <a:lstStyle/>
        <a:p>
          <a:endParaRPr lang="ru-RU"/>
        </a:p>
      </dgm:t>
    </dgm:pt>
    <dgm:pt modelId="{B460D580-0E2D-473D-A935-0ED13D8040B6}">
      <dgm:prSet phldrT="[Текст]" custT="1"/>
      <dgm:spPr/>
      <dgm:t>
        <a:bodyPr/>
        <a:lstStyle/>
        <a:p>
          <a:r>
            <a:rPr lang="ru-RU" sz="1700" dirty="0"/>
            <a:t>создать правила для выполнения определенных действий с однотипными сообщениями (например, удалять рекламные сообщения, приходящие от определенных адресов) и т. д.</a:t>
          </a:r>
        </a:p>
      </dgm:t>
    </dgm:pt>
    <dgm:pt modelId="{F87E3EF9-E869-4208-964F-8D0584992F54}" type="parTrans" cxnId="{29C5DAD3-9EAC-44E6-8D30-454C2A9043FD}">
      <dgm:prSet/>
      <dgm:spPr/>
      <dgm:t>
        <a:bodyPr/>
        <a:lstStyle/>
        <a:p>
          <a:endParaRPr lang="ru-RU"/>
        </a:p>
      </dgm:t>
    </dgm:pt>
    <dgm:pt modelId="{EE57673B-FC51-447D-98CD-45B85F1E6493}" type="sibTrans" cxnId="{29C5DAD3-9EAC-44E6-8D30-454C2A9043FD}">
      <dgm:prSet/>
      <dgm:spPr/>
      <dgm:t>
        <a:bodyPr/>
        <a:lstStyle/>
        <a:p>
          <a:endParaRPr lang="ru-RU"/>
        </a:p>
      </dgm:t>
    </dgm:pt>
    <dgm:pt modelId="{28EF201B-A981-4675-9532-8B8744469DC0}">
      <dgm:prSet phldrT="[Текст]"/>
      <dgm:spPr/>
      <dgm:t>
        <a:bodyPr/>
        <a:lstStyle/>
        <a:p>
          <a:r>
            <a:rPr lang="ru-RU" dirty="0"/>
            <a:t>пересылать письма на другие адреса;</a:t>
          </a:r>
        </a:p>
      </dgm:t>
    </dgm:pt>
    <dgm:pt modelId="{CE9A408B-DCD0-49DA-9B51-31205708861E}" type="parTrans" cxnId="{00715100-0169-4F30-A12A-034E69670312}">
      <dgm:prSet/>
      <dgm:spPr/>
      <dgm:t>
        <a:bodyPr/>
        <a:lstStyle/>
        <a:p>
          <a:endParaRPr lang="ru-RU"/>
        </a:p>
      </dgm:t>
    </dgm:pt>
    <dgm:pt modelId="{EBAB21F6-4214-4B49-9B5A-5400BCA6A717}" type="sibTrans" cxnId="{00715100-0169-4F30-A12A-034E69670312}">
      <dgm:prSet/>
      <dgm:spPr/>
      <dgm:t>
        <a:bodyPr/>
        <a:lstStyle/>
        <a:p>
          <a:endParaRPr lang="ru-RU"/>
        </a:p>
      </dgm:t>
    </dgm:pt>
    <dgm:pt modelId="{CBFBBE2B-7CF8-4E1C-89E0-E6E52B78C451}" type="pres">
      <dgm:prSet presAssocID="{99D5337F-FBFE-4EDF-A037-84214CE0B4E8}" presName="linear" presStyleCnt="0">
        <dgm:presLayoutVars>
          <dgm:dir/>
          <dgm:animLvl val="lvl"/>
          <dgm:resizeHandles val="exact"/>
        </dgm:presLayoutVars>
      </dgm:prSet>
      <dgm:spPr/>
    </dgm:pt>
    <dgm:pt modelId="{F78D59CB-FBB7-4EF2-92B2-253A7F1E8FC0}" type="pres">
      <dgm:prSet presAssocID="{310DA721-DBCE-46DE-8434-DACE1C738932}" presName="parentLin" presStyleCnt="0"/>
      <dgm:spPr/>
    </dgm:pt>
    <dgm:pt modelId="{9BB3A714-3F20-4824-8C48-2776DDD70E48}" type="pres">
      <dgm:prSet presAssocID="{310DA721-DBCE-46DE-8434-DACE1C738932}" presName="parentLeftMargin" presStyleLbl="node1" presStyleIdx="0" presStyleCnt="5"/>
      <dgm:spPr/>
    </dgm:pt>
    <dgm:pt modelId="{55AC8F4E-4686-4750-A298-5389A188814A}" type="pres">
      <dgm:prSet presAssocID="{310DA721-DBCE-46DE-8434-DACE1C738932}" presName="parentText" presStyleLbl="node1" presStyleIdx="0" presStyleCnt="5" custScaleX="126932" custScaleY="166534">
        <dgm:presLayoutVars>
          <dgm:chMax val="0"/>
          <dgm:bulletEnabled val="1"/>
        </dgm:presLayoutVars>
      </dgm:prSet>
      <dgm:spPr/>
    </dgm:pt>
    <dgm:pt modelId="{E2AA3DD3-FB28-4F0A-9CC4-A2F748A226E7}" type="pres">
      <dgm:prSet presAssocID="{310DA721-DBCE-46DE-8434-DACE1C738932}" presName="negativeSpace" presStyleCnt="0"/>
      <dgm:spPr/>
    </dgm:pt>
    <dgm:pt modelId="{E188EB7E-47FC-455B-A89C-E4CE1B3C4568}" type="pres">
      <dgm:prSet presAssocID="{310DA721-DBCE-46DE-8434-DACE1C738932}" presName="childText" presStyleLbl="conFgAcc1" presStyleIdx="0" presStyleCnt="5">
        <dgm:presLayoutVars>
          <dgm:bulletEnabled val="1"/>
        </dgm:presLayoutVars>
      </dgm:prSet>
      <dgm:spPr/>
    </dgm:pt>
    <dgm:pt modelId="{1CCDE3AF-D18F-4A3E-828A-CBCD6077A3C2}" type="pres">
      <dgm:prSet presAssocID="{F48CE7DA-AC24-46CC-A4CF-E43E7180610D}" presName="spaceBetweenRectangles" presStyleCnt="0"/>
      <dgm:spPr/>
    </dgm:pt>
    <dgm:pt modelId="{BE0576D0-E42B-4FA5-955E-1DBAD4B08D6D}" type="pres">
      <dgm:prSet presAssocID="{BB31198A-06DC-4973-AD61-ECBD46D1FA4B}" presName="parentLin" presStyleCnt="0"/>
      <dgm:spPr/>
    </dgm:pt>
    <dgm:pt modelId="{4F9D6A47-1EDA-4752-8248-C68038AED523}" type="pres">
      <dgm:prSet presAssocID="{BB31198A-06DC-4973-AD61-ECBD46D1FA4B}" presName="parentLeftMargin" presStyleLbl="node1" presStyleIdx="0" presStyleCnt="5"/>
      <dgm:spPr/>
    </dgm:pt>
    <dgm:pt modelId="{804B7F81-D30F-4882-8F9D-B147088412BA}" type="pres">
      <dgm:prSet presAssocID="{BB31198A-06DC-4973-AD61-ECBD46D1FA4B}" presName="parentText" presStyleLbl="node1" presStyleIdx="1" presStyleCnt="5" custScaleX="127099" custScaleY="150309">
        <dgm:presLayoutVars>
          <dgm:chMax val="0"/>
          <dgm:bulletEnabled val="1"/>
        </dgm:presLayoutVars>
      </dgm:prSet>
      <dgm:spPr/>
    </dgm:pt>
    <dgm:pt modelId="{27DEA197-C187-4C75-9A09-D1468B11035E}" type="pres">
      <dgm:prSet presAssocID="{BB31198A-06DC-4973-AD61-ECBD46D1FA4B}" presName="negativeSpace" presStyleCnt="0"/>
      <dgm:spPr/>
    </dgm:pt>
    <dgm:pt modelId="{94C4CEE2-F671-48F9-9DC2-230DFD9830DE}" type="pres">
      <dgm:prSet presAssocID="{BB31198A-06DC-4973-AD61-ECBD46D1FA4B}" presName="childText" presStyleLbl="conFgAcc1" presStyleIdx="1" presStyleCnt="5">
        <dgm:presLayoutVars>
          <dgm:bulletEnabled val="1"/>
        </dgm:presLayoutVars>
      </dgm:prSet>
      <dgm:spPr/>
    </dgm:pt>
    <dgm:pt modelId="{422A6BB5-05A4-46F7-BA8B-9B92A2CB3346}" type="pres">
      <dgm:prSet presAssocID="{673F0DF2-87FC-46D2-BC41-F6A7BA93F17D}" presName="spaceBetweenRectangles" presStyleCnt="0"/>
      <dgm:spPr/>
    </dgm:pt>
    <dgm:pt modelId="{00814D9A-35E4-4145-83D6-04B806FDAE5C}" type="pres">
      <dgm:prSet presAssocID="{DC459083-3F5F-4EDE-8949-00B10E03A2C5}" presName="parentLin" presStyleCnt="0"/>
      <dgm:spPr/>
    </dgm:pt>
    <dgm:pt modelId="{074802B3-B878-42A8-A307-0251818E6727}" type="pres">
      <dgm:prSet presAssocID="{DC459083-3F5F-4EDE-8949-00B10E03A2C5}" presName="parentLeftMargin" presStyleLbl="node1" presStyleIdx="1" presStyleCnt="5"/>
      <dgm:spPr/>
    </dgm:pt>
    <dgm:pt modelId="{0F4E100A-8226-4AD1-BBD6-508DA6699BFE}" type="pres">
      <dgm:prSet presAssocID="{DC459083-3F5F-4EDE-8949-00B10E03A2C5}" presName="parentText" presStyleLbl="node1" presStyleIdx="2" presStyleCnt="5" custScaleX="126932" custScaleY="146576">
        <dgm:presLayoutVars>
          <dgm:chMax val="0"/>
          <dgm:bulletEnabled val="1"/>
        </dgm:presLayoutVars>
      </dgm:prSet>
      <dgm:spPr/>
    </dgm:pt>
    <dgm:pt modelId="{DF8D0EF3-FC9F-4F8C-9691-3527441924B5}" type="pres">
      <dgm:prSet presAssocID="{DC459083-3F5F-4EDE-8949-00B10E03A2C5}" presName="negativeSpace" presStyleCnt="0"/>
      <dgm:spPr/>
    </dgm:pt>
    <dgm:pt modelId="{2A09D308-A571-45AC-A734-0A50245BD172}" type="pres">
      <dgm:prSet presAssocID="{DC459083-3F5F-4EDE-8949-00B10E03A2C5}" presName="childText" presStyleLbl="conFgAcc1" presStyleIdx="2" presStyleCnt="5" custLinFactNeighborY="9064">
        <dgm:presLayoutVars>
          <dgm:bulletEnabled val="1"/>
        </dgm:presLayoutVars>
      </dgm:prSet>
      <dgm:spPr/>
    </dgm:pt>
    <dgm:pt modelId="{59B9D962-E9BA-4663-B87C-5284EC8DB9B1}" type="pres">
      <dgm:prSet presAssocID="{4E760015-EA14-45AB-968B-6D8F60CDB9B4}" presName="spaceBetweenRectangles" presStyleCnt="0"/>
      <dgm:spPr/>
    </dgm:pt>
    <dgm:pt modelId="{DC5E11F2-500B-4D00-A770-48FA2251AE73}" type="pres">
      <dgm:prSet presAssocID="{28EF201B-A981-4675-9532-8B8744469DC0}" presName="parentLin" presStyleCnt="0"/>
      <dgm:spPr/>
    </dgm:pt>
    <dgm:pt modelId="{87276607-BCC5-4DE2-A7E6-F88B2497C6B5}" type="pres">
      <dgm:prSet presAssocID="{28EF201B-A981-4675-9532-8B8744469DC0}" presName="parentLeftMargin" presStyleLbl="node1" presStyleIdx="2" presStyleCnt="5"/>
      <dgm:spPr/>
    </dgm:pt>
    <dgm:pt modelId="{82EEC078-E0D8-4A20-B31F-557448F2859D}" type="pres">
      <dgm:prSet presAssocID="{28EF201B-A981-4675-9532-8B8744469DC0}" presName="parentText" presStyleLbl="node1" presStyleIdx="3" presStyleCnt="5" custScaleX="126259" custScaleY="161549">
        <dgm:presLayoutVars>
          <dgm:chMax val="0"/>
          <dgm:bulletEnabled val="1"/>
        </dgm:presLayoutVars>
      </dgm:prSet>
      <dgm:spPr/>
    </dgm:pt>
    <dgm:pt modelId="{F00B2410-1BF8-49A9-9F81-9169CE993C24}" type="pres">
      <dgm:prSet presAssocID="{28EF201B-A981-4675-9532-8B8744469DC0}" presName="negativeSpace" presStyleCnt="0"/>
      <dgm:spPr/>
    </dgm:pt>
    <dgm:pt modelId="{D7237479-2061-4E3E-A0D0-979F4AE35831}" type="pres">
      <dgm:prSet presAssocID="{28EF201B-A981-4675-9532-8B8744469DC0}" presName="childText" presStyleLbl="conFgAcc1" presStyleIdx="3" presStyleCnt="5">
        <dgm:presLayoutVars>
          <dgm:bulletEnabled val="1"/>
        </dgm:presLayoutVars>
      </dgm:prSet>
      <dgm:spPr/>
    </dgm:pt>
    <dgm:pt modelId="{3AC1E036-8090-40C3-B285-98BA309A6A98}" type="pres">
      <dgm:prSet presAssocID="{EBAB21F6-4214-4B49-9B5A-5400BCA6A717}" presName="spaceBetweenRectangles" presStyleCnt="0"/>
      <dgm:spPr/>
    </dgm:pt>
    <dgm:pt modelId="{8669FDC1-9655-4838-803F-C6E967EA12E1}" type="pres">
      <dgm:prSet presAssocID="{B460D580-0E2D-473D-A935-0ED13D8040B6}" presName="parentLin" presStyleCnt="0"/>
      <dgm:spPr/>
    </dgm:pt>
    <dgm:pt modelId="{7CBC54C6-5E05-4788-A132-BF6ACD08B300}" type="pres">
      <dgm:prSet presAssocID="{B460D580-0E2D-473D-A935-0ED13D8040B6}" presName="parentLeftMargin" presStyleLbl="node1" presStyleIdx="3" presStyleCnt="5"/>
      <dgm:spPr/>
    </dgm:pt>
    <dgm:pt modelId="{75D046C4-E207-4D34-A5DE-C63EAF024F73}" type="pres">
      <dgm:prSet presAssocID="{B460D580-0E2D-473D-A935-0ED13D8040B6}" presName="parentText" presStyleLbl="node1" presStyleIdx="4" presStyleCnt="5" custScaleX="125762" custScaleY="180362">
        <dgm:presLayoutVars>
          <dgm:chMax val="0"/>
          <dgm:bulletEnabled val="1"/>
        </dgm:presLayoutVars>
      </dgm:prSet>
      <dgm:spPr/>
    </dgm:pt>
    <dgm:pt modelId="{8EE41A38-2AD3-48F0-AA2D-E8813D28CA93}" type="pres">
      <dgm:prSet presAssocID="{B460D580-0E2D-473D-A935-0ED13D8040B6}" presName="negativeSpace" presStyleCnt="0"/>
      <dgm:spPr/>
    </dgm:pt>
    <dgm:pt modelId="{437288E2-A1A1-4332-A572-A8797B920500}" type="pres">
      <dgm:prSet presAssocID="{B460D580-0E2D-473D-A935-0ED13D8040B6}" presName="childText" presStyleLbl="conFgAcc1" presStyleIdx="4" presStyleCnt="5">
        <dgm:presLayoutVars>
          <dgm:bulletEnabled val="1"/>
        </dgm:presLayoutVars>
      </dgm:prSet>
      <dgm:spPr/>
    </dgm:pt>
  </dgm:ptLst>
  <dgm:cxnLst>
    <dgm:cxn modelId="{FAF0FB1C-FCB7-478A-A016-85FC4C99F3B9}" srcId="{99D5337F-FBFE-4EDF-A037-84214CE0B4E8}" destId="{DC459083-3F5F-4EDE-8949-00B10E03A2C5}" srcOrd="2" destOrd="0" parTransId="{E83B6A81-DB70-474C-BDBF-A7529157DFFA}" sibTransId="{4E760015-EA14-45AB-968B-6D8F60CDB9B4}"/>
    <dgm:cxn modelId="{F63B5149-D116-46F5-B649-F7C42085C7AF}" type="presOf" srcId="{B460D580-0E2D-473D-A935-0ED13D8040B6}" destId="{75D046C4-E207-4D34-A5DE-C63EAF024F73}" srcOrd="1" destOrd="0" presId="urn:microsoft.com/office/officeart/2005/8/layout/list1"/>
    <dgm:cxn modelId="{52460670-179B-46B5-AA87-2A8B5D1F0D19}" srcId="{99D5337F-FBFE-4EDF-A037-84214CE0B4E8}" destId="{BB31198A-06DC-4973-AD61-ECBD46D1FA4B}" srcOrd="1" destOrd="0" parTransId="{B45889C1-D22F-47AB-BB45-2F0B7B62E85A}" sibTransId="{673F0DF2-87FC-46D2-BC41-F6A7BA93F17D}"/>
    <dgm:cxn modelId="{B6CD87B6-439E-488B-A4C5-D05B1CB2E026}" type="presOf" srcId="{DC459083-3F5F-4EDE-8949-00B10E03A2C5}" destId="{074802B3-B878-42A8-A307-0251818E6727}" srcOrd="0" destOrd="0" presId="urn:microsoft.com/office/officeart/2005/8/layout/list1"/>
    <dgm:cxn modelId="{751A3575-5716-4ADE-9FAB-0B1AEB32090D}" type="presOf" srcId="{99D5337F-FBFE-4EDF-A037-84214CE0B4E8}" destId="{CBFBBE2B-7CF8-4E1C-89E0-E6E52B78C451}" srcOrd="0" destOrd="0" presId="urn:microsoft.com/office/officeart/2005/8/layout/list1"/>
    <dgm:cxn modelId="{747867D7-4EDB-4936-8C43-9FFB742A7A48}" type="presOf" srcId="{B460D580-0E2D-473D-A935-0ED13D8040B6}" destId="{7CBC54C6-5E05-4788-A132-BF6ACD08B300}" srcOrd="0" destOrd="0" presId="urn:microsoft.com/office/officeart/2005/8/layout/list1"/>
    <dgm:cxn modelId="{067705F5-5EA9-4A0C-BB01-31FC8DC56871}" type="presOf" srcId="{310DA721-DBCE-46DE-8434-DACE1C738932}" destId="{55AC8F4E-4686-4750-A298-5389A188814A}" srcOrd="1" destOrd="0" presId="urn:microsoft.com/office/officeart/2005/8/layout/list1"/>
    <dgm:cxn modelId="{DE173D29-6FA3-4D83-8DB8-B03849D3ABBC}" type="presOf" srcId="{28EF201B-A981-4675-9532-8B8744469DC0}" destId="{87276607-BCC5-4DE2-A7E6-F88B2497C6B5}" srcOrd="0" destOrd="0" presId="urn:microsoft.com/office/officeart/2005/8/layout/list1"/>
    <dgm:cxn modelId="{7BA49A7F-5619-4274-BFE0-A6EC99C0BFCD}" type="presOf" srcId="{310DA721-DBCE-46DE-8434-DACE1C738932}" destId="{9BB3A714-3F20-4824-8C48-2776DDD70E48}" srcOrd="0" destOrd="0" presId="urn:microsoft.com/office/officeart/2005/8/layout/list1"/>
    <dgm:cxn modelId="{556B142E-95A6-4C74-A14B-FCAAA56BA027}" type="presOf" srcId="{BB31198A-06DC-4973-AD61-ECBD46D1FA4B}" destId="{4F9D6A47-1EDA-4752-8248-C68038AED523}" srcOrd="0" destOrd="0" presId="urn:microsoft.com/office/officeart/2005/8/layout/list1"/>
    <dgm:cxn modelId="{ECA66F4C-D259-4CF8-A3EE-70AEF4CE489D}" type="presOf" srcId="{DC459083-3F5F-4EDE-8949-00B10E03A2C5}" destId="{0F4E100A-8226-4AD1-BBD6-508DA6699BFE}" srcOrd="1" destOrd="0" presId="urn:microsoft.com/office/officeart/2005/8/layout/list1"/>
    <dgm:cxn modelId="{47AC54FA-F2FD-49F5-8129-47D953896920}" type="presOf" srcId="{28EF201B-A981-4675-9532-8B8744469DC0}" destId="{82EEC078-E0D8-4A20-B31F-557448F2859D}" srcOrd="1" destOrd="0" presId="urn:microsoft.com/office/officeart/2005/8/layout/list1"/>
    <dgm:cxn modelId="{4639A9A3-6F12-40AB-B21C-762E7A9B5619}" type="presOf" srcId="{BB31198A-06DC-4973-AD61-ECBD46D1FA4B}" destId="{804B7F81-D30F-4882-8F9D-B147088412BA}" srcOrd="1" destOrd="0" presId="urn:microsoft.com/office/officeart/2005/8/layout/list1"/>
    <dgm:cxn modelId="{00715100-0169-4F30-A12A-034E69670312}" srcId="{99D5337F-FBFE-4EDF-A037-84214CE0B4E8}" destId="{28EF201B-A981-4675-9532-8B8744469DC0}" srcOrd="3" destOrd="0" parTransId="{CE9A408B-DCD0-49DA-9B51-31205708861E}" sibTransId="{EBAB21F6-4214-4B49-9B5A-5400BCA6A717}"/>
    <dgm:cxn modelId="{0E8FA3B5-63FF-4050-9109-E23334F2FF99}" srcId="{99D5337F-FBFE-4EDF-A037-84214CE0B4E8}" destId="{310DA721-DBCE-46DE-8434-DACE1C738932}" srcOrd="0" destOrd="0" parTransId="{7E91E3DF-E04C-4BED-8DC4-4797E7ACA213}" sibTransId="{F48CE7DA-AC24-46CC-A4CF-E43E7180610D}"/>
    <dgm:cxn modelId="{29C5DAD3-9EAC-44E6-8D30-454C2A9043FD}" srcId="{99D5337F-FBFE-4EDF-A037-84214CE0B4E8}" destId="{B460D580-0E2D-473D-A935-0ED13D8040B6}" srcOrd="4" destOrd="0" parTransId="{F87E3EF9-E869-4208-964F-8D0584992F54}" sibTransId="{EE57673B-FC51-447D-98CD-45B85F1E6493}"/>
    <dgm:cxn modelId="{69AED98B-F3A4-4B86-A606-3F044A748295}" type="presParOf" srcId="{CBFBBE2B-7CF8-4E1C-89E0-E6E52B78C451}" destId="{F78D59CB-FBB7-4EF2-92B2-253A7F1E8FC0}" srcOrd="0" destOrd="0" presId="urn:microsoft.com/office/officeart/2005/8/layout/list1"/>
    <dgm:cxn modelId="{E1D6624D-0F81-4EAF-8884-A0410C46A413}" type="presParOf" srcId="{F78D59CB-FBB7-4EF2-92B2-253A7F1E8FC0}" destId="{9BB3A714-3F20-4824-8C48-2776DDD70E48}" srcOrd="0" destOrd="0" presId="urn:microsoft.com/office/officeart/2005/8/layout/list1"/>
    <dgm:cxn modelId="{8993D2F0-A87A-4071-BC79-4E3ACFE82B21}" type="presParOf" srcId="{F78D59CB-FBB7-4EF2-92B2-253A7F1E8FC0}" destId="{55AC8F4E-4686-4750-A298-5389A188814A}" srcOrd="1" destOrd="0" presId="urn:microsoft.com/office/officeart/2005/8/layout/list1"/>
    <dgm:cxn modelId="{69C06D78-6DA6-43EE-B705-99FF0BEA5499}" type="presParOf" srcId="{CBFBBE2B-7CF8-4E1C-89E0-E6E52B78C451}" destId="{E2AA3DD3-FB28-4F0A-9CC4-A2F748A226E7}" srcOrd="1" destOrd="0" presId="urn:microsoft.com/office/officeart/2005/8/layout/list1"/>
    <dgm:cxn modelId="{620105C7-237E-4D68-BE75-038AF342650D}" type="presParOf" srcId="{CBFBBE2B-7CF8-4E1C-89E0-E6E52B78C451}" destId="{E188EB7E-47FC-455B-A89C-E4CE1B3C4568}" srcOrd="2" destOrd="0" presId="urn:microsoft.com/office/officeart/2005/8/layout/list1"/>
    <dgm:cxn modelId="{F6388717-171A-450E-BCEB-474314BEFBC2}" type="presParOf" srcId="{CBFBBE2B-7CF8-4E1C-89E0-E6E52B78C451}" destId="{1CCDE3AF-D18F-4A3E-828A-CBCD6077A3C2}" srcOrd="3" destOrd="0" presId="urn:microsoft.com/office/officeart/2005/8/layout/list1"/>
    <dgm:cxn modelId="{501F65B7-1C0A-4209-B55D-F3160B4A9B31}" type="presParOf" srcId="{CBFBBE2B-7CF8-4E1C-89E0-E6E52B78C451}" destId="{BE0576D0-E42B-4FA5-955E-1DBAD4B08D6D}" srcOrd="4" destOrd="0" presId="urn:microsoft.com/office/officeart/2005/8/layout/list1"/>
    <dgm:cxn modelId="{E5BEAE4D-BCF1-4AEA-A3E6-D5672988AF95}" type="presParOf" srcId="{BE0576D0-E42B-4FA5-955E-1DBAD4B08D6D}" destId="{4F9D6A47-1EDA-4752-8248-C68038AED523}" srcOrd="0" destOrd="0" presId="urn:microsoft.com/office/officeart/2005/8/layout/list1"/>
    <dgm:cxn modelId="{213D56B1-C9EB-444D-8820-44C035DA0EC1}" type="presParOf" srcId="{BE0576D0-E42B-4FA5-955E-1DBAD4B08D6D}" destId="{804B7F81-D30F-4882-8F9D-B147088412BA}" srcOrd="1" destOrd="0" presId="urn:microsoft.com/office/officeart/2005/8/layout/list1"/>
    <dgm:cxn modelId="{1F4731DA-DA25-4A39-80CB-37B8D3D34991}" type="presParOf" srcId="{CBFBBE2B-7CF8-4E1C-89E0-E6E52B78C451}" destId="{27DEA197-C187-4C75-9A09-D1468B11035E}" srcOrd="5" destOrd="0" presId="urn:microsoft.com/office/officeart/2005/8/layout/list1"/>
    <dgm:cxn modelId="{91653F26-1EBD-4FFF-ACF6-6E34DAAF6EE2}" type="presParOf" srcId="{CBFBBE2B-7CF8-4E1C-89E0-E6E52B78C451}" destId="{94C4CEE2-F671-48F9-9DC2-230DFD9830DE}" srcOrd="6" destOrd="0" presId="urn:microsoft.com/office/officeart/2005/8/layout/list1"/>
    <dgm:cxn modelId="{F26509DE-DAC7-4A86-811C-05AEB51918A2}" type="presParOf" srcId="{CBFBBE2B-7CF8-4E1C-89E0-E6E52B78C451}" destId="{422A6BB5-05A4-46F7-BA8B-9B92A2CB3346}" srcOrd="7" destOrd="0" presId="urn:microsoft.com/office/officeart/2005/8/layout/list1"/>
    <dgm:cxn modelId="{CE91B991-B110-480A-B053-4EC77A8DD76D}" type="presParOf" srcId="{CBFBBE2B-7CF8-4E1C-89E0-E6E52B78C451}" destId="{00814D9A-35E4-4145-83D6-04B806FDAE5C}" srcOrd="8" destOrd="0" presId="urn:microsoft.com/office/officeart/2005/8/layout/list1"/>
    <dgm:cxn modelId="{F9189302-2C52-4F1F-9BB4-EAED7323011F}" type="presParOf" srcId="{00814D9A-35E4-4145-83D6-04B806FDAE5C}" destId="{074802B3-B878-42A8-A307-0251818E6727}" srcOrd="0" destOrd="0" presId="urn:microsoft.com/office/officeart/2005/8/layout/list1"/>
    <dgm:cxn modelId="{74DA21D1-8067-42FD-97B8-A6B79EF6B3BA}" type="presParOf" srcId="{00814D9A-35E4-4145-83D6-04B806FDAE5C}" destId="{0F4E100A-8226-4AD1-BBD6-508DA6699BFE}" srcOrd="1" destOrd="0" presId="urn:microsoft.com/office/officeart/2005/8/layout/list1"/>
    <dgm:cxn modelId="{E9937F6D-A9F2-405A-AB8E-E885383D6F0C}" type="presParOf" srcId="{CBFBBE2B-7CF8-4E1C-89E0-E6E52B78C451}" destId="{DF8D0EF3-FC9F-4F8C-9691-3527441924B5}" srcOrd="9" destOrd="0" presId="urn:microsoft.com/office/officeart/2005/8/layout/list1"/>
    <dgm:cxn modelId="{A14A5BFC-3F28-4067-BBB6-F415886B78B3}" type="presParOf" srcId="{CBFBBE2B-7CF8-4E1C-89E0-E6E52B78C451}" destId="{2A09D308-A571-45AC-A734-0A50245BD172}" srcOrd="10" destOrd="0" presId="urn:microsoft.com/office/officeart/2005/8/layout/list1"/>
    <dgm:cxn modelId="{ED59E7FB-7D7B-4B49-8AA1-D0C87B680A48}" type="presParOf" srcId="{CBFBBE2B-7CF8-4E1C-89E0-E6E52B78C451}" destId="{59B9D962-E9BA-4663-B87C-5284EC8DB9B1}" srcOrd="11" destOrd="0" presId="urn:microsoft.com/office/officeart/2005/8/layout/list1"/>
    <dgm:cxn modelId="{750B9528-A8D2-48B6-9A5D-6CFA0F9099FB}" type="presParOf" srcId="{CBFBBE2B-7CF8-4E1C-89E0-E6E52B78C451}" destId="{DC5E11F2-500B-4D00-A770-48FA2251AE73}" srcOrd="12" destOrd="0" presId="urn:microsoft.com/office/officeart/2005/8/layout/list1"/>
    <dgm:cxn modelId="{726E8687-1916-42FC-BE7E-AC5A0263CB7D}" type="presParOf" srcId="{DC5E11F2-500B-4D00-A770-48FA2251AE73}" destId="{87276607-BCC5-4DE2-A7E6-F88B2497C6B5}" srcOrd="0" destOrd="0" presId="urn:microsoft.com/office/officeart/2005/8/layout/list1"/>
    <dgm:cxn modelId="{3F0E4B4F-4F13-4BC2-B4B0-0F089C5DA160}" type="presParOf" srcId="{DC5E11F2-500B-4D00-A770-48FA2251AE73}" destId="{82EEC078-E0D8-4A20-B31F-557448F2859D}" srcOrd="1" destOrd="0" presId="urn:microsoft.com/office/officeart/2005/8/layout/list1"/>
    <dgm:cxn modelId="{F6EEE18C-4C56-459A-9754-1A6E5F8C6C11}" type="presParOf" srcId="{CBFBBE2B-7CF8-4E1C-89E0-E6E52B78C451}" destId="{F00B2410-1BF8-49A9-9F81-9169CE993C24}" srcOrd="13" destOrd="0" presId="urn:microsoft.com/office/officeart/2005/8/layout/list1"/>
    <dgm:cxn modelId="{5A16307C-6321-41DA-9656-22C3AA45023B}" type="presParOf" srcId="{CBFBBE2B-7CF8-4E1C-89E0-E6E52B78C451}" destId="{D7237479-2061-4E3E-A0D0-979F4AE35831}" srcOrd="14" destOrd="0" presId="urn:microsoft.com/office/officeart/2005/8/layout/list1"/>
    <dgm:cxn modelId="{7322E004-F6D7-4B79-835B-50F8230E8B88}" type="presParOf" srcId="{CBFBBE2B-7CF8-4E1C-89E0-E6E52B78C451}" destId="{3AC1E036-8090-40C3-B285-98BA309A6A98}" srcOrd="15" destOrd="0" presId="urn:microsoft.com/office/officeart/2005/8/layout/list1"/>
    <dgm:cxn modelId="{671046DD-610D-4711-BC88-077745257A1D}" type="presParOf" srcId="{CBFBBE2B-7CF8-4E1C-89E0-E6E52B78C451}" destId="{8669FDC1-9655-4838-803F-C6E967EA12E1}" srcOrd="16" destOrd="0" presId="urn:microsoft.com/office/officeart/2005/8/layout/list1"/>
    <dgm:cxn modelId="{91410D90-D5DF-4E05-B16D-F8153E0A3E4B}" type="presParOf" srcId="{8669FDC1-9655-4838-803F-C6E967EA12E1}" destId="{7CBC54C6-5E05-4788-A132-BF6ACD08B300}" srcOrd="0" destOrd="0" presId="urn:microsoft.com/office/officeart/2005/8/layout/list1"/>
    <dgm:cxn modelId="{1D29774D-EEAB-462B-AEE3-F4AE41D3EECA}" type="presParOf" srcId="{8669FDC1-9655-4838-803F-C6E967EA12E1}" destId="{75D046C4-E207-4D34-A5DE-C63EAF024F73}" srcOrd="1" destOrd="0" presId="urn:microsoft.com/office/officeart/2005/8/layout/list1"/>
    <dgm:cxn modelId="{A0C307B1-0540-48E2-B0F9-B40B1F367CFA}" type="presParOf" srcId="{CBFBBE2B-7CF8-4E1C-89E0-E6E52B78C451}" destId="{8EE41A38-2AD3-48F0-AA2D-E8813D28CA93}" srcOrd="17" destOrd="0" presId="urn:microsoft.com/office/officeart/2005/8/layout/list1"/>
    <dgm:cxn modelId="{15D6C390-E5FF-4355-9EB4-9CB743E84A30}" type="presParOf" srcId="{CBFBBE2B-7CF8-4E1C-89E0-E6E52B78C451}" destId="{437288E2-A1A1-4332-A572-A8797B920500}" srcOrd="18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188EB7E-47FC-455B-A89C-E4CE1B3C4568}">
      <dsp:nvSpPr>
        <dsp:cNvPr id="0" name=""/>
        <dsp:cNvSpPr/>
      </dsp:nvSpPr>
      <dsp:spPr>
        <a:xfrm>
          <a:off x="0" y="603376"/>
          <a:ext cx="8784976" cy="428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48000" cap="flat" cmpd="thickThin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5AC8F4E-4686-4750-A298-5389A188814A}">
      <dsp:nvSpPr>
        <dsp:cNvPr id="0" name=""/>
        <dsp:cNvSpPr/>
      </dsp:nvSpPr>
      <dsp:spPr>
        <a:xfrm>
          <a:off x="439248" y="18561"/>
          <a:ext cx="7805662" cy="835734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48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2436" tIns="0" rIns="232436" bIns="0" numCol="1" spcCol="1270" anchor="ctr" anchorCtr="0">
          <a:noAutofit/>
        </a:bodyPr>
        <a:lstStyle/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kern="1200" dirty="0"/>
            <a:t>обеспечить передачу сообщения в течение нескольких десятков секунд;</a:t>
          </a:r>
        </a:p>
      </dsp:txBody>
      <dsp:txXfrm>
        <a:off x="480045" y="59358"/>
        <a:ext cx="7724068" cy="754140"/>
      </dsp:txXfrm>
    </dsp:sp>
    <dsp:sp modelId="{94C4CEE2-F671-48F9-9DC2-230DFD9830DE}">
      <dsp:nvSpPr>
        <dsp:cNvPr id="0" name=""/>
        <dsp:cNvSpPr/>
      </dsp:nvSpPr>
      <dsp:spPr>
        <a:xfrm>
          <a:off x="0" y="1626966"/>
          <a:ext cx="8784976" cy="428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48000" cap="flat" cmpd="thickThin" algn="ctr">
          <a:solidFill>
            <a:schemeClr val="accent4">
              <a:hueOff val="-1507785"/>
              <a:satOff val="10526"/>
              <a:lumOff val="1127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04B7F81-D30F-4882-8F9D-B147088412BA}">
      <dsp:nvSpPr>
        <dsp:cNvPr id="0" name=""/>
        <dsp:cNvSpPr/>
      </dsp:nvSpPr>
      <dsp:spPr>
        <a:xfrm>
          <a:off x="439248" y="1123576"/>
          <a:ext cx="7815931" cy="754310"/>
        </a:xfrm>
        <a:prstGeom prst="roundRect">
          <a:avLst/>
        </a:prstGeom>
        <a:solidFill>
          <a:schemeClr val="accent4">
            <a:hueOff val="-1507785"/>
            <a:satOff val="10526"/>
            <a:lumOff val="1127"/>
            <a:alphaOff val="0"/>
          </a:schemeClr>
        </a:solidFill>
        <a:ln w="48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2436" tIns="0" rIns="232436" bIns="0" numCol="1" spcCol="1270" anchor="ctr" anchorCtr="0">
          <a:noAutofit/>
        </a:bodyPr>
        <a:lstStyle/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kern="1200" dirty="0"/>
            <a:t>включать в сообщение не только текст, но и вложенные файлы (программы, графику, звук и т. д.);</a:t>
          </a:r>
        </a:p>
      </dsp:txBody>
      <dsp:txXfrm>
        <a:off x="476070" y="1160398"/>
        <a:ext cx="7742287" cy="680666"/>
      </dsp:txXfrm>
    </dsp:sp>
    <dsp:sp modelId="{2A09D308-A571-45AC-A734-0A50245BD172}">
      <dsp:nvSpPr>
        <dsp:cNvPr id="0" name=""/>
        <dsp:cNvSpPr/>
      </dsp:nvSpPr>
      <dsp:spPr>
        <a:xfrm>
          <a:off x="0" y="2640144"/>
          <a:ext cx="8784976" cy="428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48000" cap="flat" cmpd="thickThin" algn="ctr">
          <a:solidFill>
            <a:schemeClr val="accent4">
              <a:hueOff val="-3015570"/>
              <a:satOff val="21052"/>
              <a:lumOff val="2255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F4E100A-8226-4AD1-BBD6-508DA6699BFE}">
      <dsp:nvSpPr>
        <dsp:cNvPr id="0" name=""/>
        <dsp:cNvSpPr/>
      </dsp:nvSpPr>
      <dsp:spPr>
        <a:xfrm>
          <a:off x="439248" y="2147166"/>
          <a:ext cx="7805662" cy="735576"/>
        </a:xfrm>
        <a:prstGeom prst="roundRect">
          <a:avLst/>
        </a:prstGeom>
        <a:solidFill>
          <a:schemeClr val="accent4">
            <a:hueOff val="-3015570"/>
            <a:satOff val="21052"/>
            <a:lumOff val="2255"/>
            <a:alphaOff val="0"/>
          </a:schemeClr>
        </a:solidFill>
        <a:ln w="48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2436" tIns="0" rIns="232436" bIns="0" numCol="1" spcCol="1270" anchor="ctr" anchorCtr="0">
          <a:noAutofit/>
        </a:bodyPr>
        <a:lstStyle/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kern="1200" dirty="0"/>
            <a:t>посылать сообщение сразу нескольким абонентам;</a:t>
          </a:r>
        </a:p>
      </dsp:txBody>
      <dsp:txXfrm>
        <a:off x="475156" y="2183074"/>
        <a:ext cx="7733846" cy="663760"/>
      </dsp:txXfrm>
    </dsp:sp>
    <dsp:sp modelId="{D7237479-2061-4E3E-A0D0-979F4AE35831}">
      <dsp:nvSpPr>
        <dsp:cNvPr id="0" name=""/>
        <dsp:cNvSpPr/>
      </dsp:nvSpPr>
      <dsp:spPr>
        <a:xfrm>
          <a:off x="0" y="3711821"/>
          <a:ext cx="8784976" cy="428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48000" cap="flat" cmpd="thickThin" algn="ctr">
          <a:solidFill>
            <a:schemeClr val="accent4">
              <a:hueOff val="-4523356"/>
              <a:satOff val="31579"/>
              <a:lumOff val="3382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2EEC078-E0D8-4A20-B31F-557448F2859D}">
      <dsp:nvSpPr>
        <dsp:cNvPr id="0" name=""/>
        <dsp:cNvSpPr/>
      </dsp:nvSpPr>
      <dsp:spPr>
        <a:xfrm>
          <a:off x="439248" y="3152023"/>
          <a:ext cx="7764275" cy="810717"/>
        </a:xfrm>
        <a:prstGeom prst="roundRect">
          <a:avLst/>
        </a:prstGeom>
        <a:solidFill>
          <a:schemeClr val="accent4">
            <a:hueOff val="-4523356"/>
            <a:satOff val="31579"/>
            <a:lumOff val="3382"/>
            <a:alphaOff val="0"/>
          </a:schemeClr>
        </a:solidFill>
        <a:ln w="48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2436" tIns="0" rIns="232436" bIns="0" numCol="1" spcCol="1270" anchor="ctr" anchorCtr="0">
          <a:noAutofit/>
        </a:bodyPr>
        <a:lstStyle/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kern="1200" dirty="0"/>
            <a:t>пересылать письма на другие адреса;</a:t>
          </a:r>
        </a:p>
      </dsp:txBody>
      <dsp:txXfrm>
        <a:off x="478824" y="3191599"/>
        <a:ext cx="7685123" cy="731565"/>
      </dsp:txXfrm>
    </dsp:sp>
    <dsp:sp modelId="{437288E2-A1A1-4332-A572-A8797B920500}">
      <dsp:nvSpPr>
        <dsp:cNvPr id="0" name=""/>
        <dsp:cNvSpPr/>
      </dsp:nvSpPr>
      <dsp:spPr>
        <a:xfrm>
          <a:off x="0" y="4886230"/>
          <a:ext cx="8784976" cy="428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48000" cap="flat" cmpd="thickThin" algn="ctr">
          <a:solidFill>
            <a:schemeClr val="accent4">
              <a:hueOff val="-6031141"/>
              <a:satOff val="42105"/>
              <a:lumOff val="4509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5D046C4-E207-4D34-A5DE-C63EAF024F73}">
      <dsp:nvSpPr>
        <dsp:cNvPr id="0" name=""/>
        <dsp:cNvSpPr/>
      </dsp:nvSpPr>
      <dsp:spPr>
        <a:xfrm>
          <a:off x="439248" y="4232021"/>
          <a:ext cx="7733713" cy="905128"/>
        </a:xfrm>
        <a:prstGeom prst="roundRect">
          <a:avLst/>
        </a:prstGeom>
        <a:solidFill>
          <a:schemeClr val="accent4">
            <a:hueOff val="-6031141"/>
            <a:satOff val="42105"/>
            <a:lumOff val="4509"/>
            <a:alphaOff val="0"/>
          </a:schemeClr>
        </a:solidFill>
        <a:ln w="48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2436" tIns="0" rIns="232436" bIns="0" numCol="1" spcCol="1270" anchor="ctr" anchorCtr="0">
          <a:noAutofit/>
        </a:bodyPr>
        <a:lstStyle/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kern="1200" dirty="0"/>
            <a:t>создать правила для выполнения определенных действий с однотипными сообщениями (например, удалять рекламные сообщения, приходящие от определенных адресов) и т. д.</a:t>
          </a:r>
        </a:p>
      </dsp:txBody>
      <dsp:txXfrm>
        <a:off x="483433" y="4276206"/>
        <a:ext cx="7645343" cy="81675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A62F391-77D3-4431-B256-F9EB25A7933E}" type="datetimeFigureOut">
              <a:rPr lang="ru-RU" smtClean="0"/>
              <a:pPr/>
              <a:t>07.03.2016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3FEB72A-6D2D-4587-911A-44B2BC515F9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040990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FEB72A-6D2D-4587-911A-44B2BC515F94}" type="slidenum">
              <a:rPr lang="ru-RU" smtClean="0"/>
              <a:pPr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467245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ru-RU"/>
              <a:t>Образец подзаголовка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07.03.2016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07.03.2016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07.03.2016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07.03.2016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07.03.2016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Прямоугольник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ru-RU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07.03.2016</a:t>
            </a:fld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/>
          <a:p>
            <a:pPr lvl="0" eaLnBrk="1" latinLnBrk="0" hangingPunct="1"/>
            <a:r>
              <a:rPr kumimoji="0" lang="ru-RU"/>
              <a:t>Образец текста</a:t>
            </a:r>
          </a:p>
          <a:p>
            <a:pPr lvl="1" eaLnBrk="1" latinLnBrk="0" hangingPunct="1"/>
            <a:r>
              <a:rPr kumimoji="0" lang="ru-RU"/>
              <a:t>Второй уровень</a:t>
            </a:r>
          </a:p>
          <a:p>
            <a:pPr lvl="2" eaLnBrk="1" latinLnBrk="0" hangingPunct="1"/>
            <a:r>
              <a:rPr kumimoji="0" lang="ru-RU"/>
              <a:t>Третий уровень</a:t>
            </a:r>
          </a:p>
          <a:p>
            <a:pPr lvl="3" eaLnBrk="1" latinLnBrk="0" hangingPunct="1"/>
            <a:r>
              <a:rPr kumimoji="0" lang="ru-RU"/>
              <a:t>Четвертый уровень</a:t>
            </a:r>
          </a:p>
          <a:p>
            <a:pPr lvl="4" eaLnBrk="1" latinLnBrk="0" hangingPunct="1"/>
            <a:r>
              <a:rPr kumimoji="0"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07.03.2016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mailto:user_name@mtu-net.ru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348880"/>
            <a:ext cx="8077200" cy="2680320"/>
          </a:xfrm>
        </p:spPr>
        <p:txBody>
          <a:bodyPr/>
          <a:lstStyle/>
          <a:p>
            <a:pPr algn="ctr"/>
            <a:r>
              <a:rPr lang="ru-RU" dirty="0"/>
              <a:t>Электронная почта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Почтовые черви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775191"/>
            <a:ext cx="8229600" cy="4894169"/>
          </a:xfrm>
        </p:spPr>
        <p:txBody>
          <a:bodyPr>
            <a:normAutofit fontScale="92500" lnSpcReduction="20000"/>
          </a:bodyPr>
          <a:lstStyle/>
          <a:p>
            <a:pPr marL="118872" indent="457200" algn="just">
              <a:buNone/>
            </a:pPr>
            <a:r>
              <a:rPr lang="ru-RU" dirty="0"/>
              <a:t>Почтовые черви для распространения используют электронную почту:</a:t>
            </a:r>
          </a:p>
          <a:p>
            <a:pPr algn="just"/>
            <a:endParaRPr lang="ru-RU" dirty="0"/>
          </a:p>
          <a:p>
            <a:pPr algn="just"/>
            <a:r>
              <a:rPr lang="ru-RU" dirty="0"/>
              <a:t>отсылают свою копию в виде вложения в электронное письмо (код червя активизируется при открытии (запуске) зараженного вложения);</a:t>
            </a:r>
          </a:p>
          <a:p>
            <a:pPr marL="118872" indent="0" algn="just">
              <a:buNone/>
            </a:pPr>
            <a:endParaRPr lang="ru-RU" dirty="0"/>
          </a:p>
          <a:p>
            <a:pPr algn="just"/>
            <a:r>
              <a:rPr lang="ru-RU" dirty="0"/>
              <a:t>отсылают ссылку на свой файл, расположенный на каком-либо сетевом ресурсе (код червя активизируется при открытии ссылки на зараженный файл).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2108864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Профилактическая защита от почтовых червей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132856"/>
            <a:ext cx="8229600" cy="4267944"/>
          </a:xfrm>
        </p:spPr>
        <p:txBody>
          <a:bodyPr/>
          <a:lstStyle/>
          <a:p>
            <a:pPr algn="just"/>
            <a:r>
              <a:rPr lang="ru-RU" dirty="0"/>
              <a:t>Профилактическая защита от почтовых червей состоит в том, что не рекомендуется открывать вложенные в почтовые сообщения файлы, полученные из сомнительных источников.</a:t>
            </a:r>
          </a:p>
        </p:txBody>
      </p:sp>
    </p:spTree>
    <p:extLst>
      <p:ext uri="{BB962C8B-B14F-4D97-AF65-F5344CB8AC3E}">
        <p14:creationId xmlns:p14="http://schemas.microsoft.com/office/powerpoint/2010/main" val="34411555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Спам и защита от спама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118872" indent="0" algn="just">
              <a:buNone/>
            </a:pPr>
            <a:r>
              <a:rPr lang="ru-RU" b="1" dirty="0"/>
              <a:t>Спам</a:t>
            </a:r>
            <a:r>
              <a:rPr lang="ru-RU" dirty="0"/>
              <a:t> — это массовая автоматическая рассылка рекламных электронных сообщений, со скрытым или фальсифицированным обратным адресом.</a:t>
            </a:r>
          </a:p>
          <a:p>
            <a:pPr algn="just"/>
            <a:endParaRPr lang="ru-RU" dirty="0"/>
          </a:p>
          <a:p>
            <a:pPr marL="118872" indent="0" algn="just">
              <a:buNone/>
            </a:pPr>
            <a:r>
              <a:rPr lang="ru-RU" dirty="0"/>
              <a:t>При регистрации на сайте владелец почтового ящика сам указывает электронный адрес и его обнаруживает специальный робот, бродящий по сайтам наподобие индексирующего робота поисковых систем. Далее на этот адрес осуществляется рассылка спама.</a:t>
            </a:r>
          </a:p>
        </p:txBody>
      </p:sp>
    </p:spTree>
    <p:extLst>
      <p:ext uri="{BB962C8B-B14F-4D97-AF65-F5344CB8AC3E}">
        <p14:creationId xmlns:p14="http://schemas.microsoft.com/office/powerpoint/2010/main" val="392906229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/>
              <a:t>Антисиамовые</a:t>
            </a:r>
            <a:r>
              <a:rPr lang="ru-RU" dirty="0"/>
              <a:t> фильтры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628801"/>
            <a:ext cx="8784976" cy="5040560"/>
          </a:xfrm>
        </p:spPr>
        <p:txBody>
          <a:bodyPr>
            <a:normAutofit fontScale="92500" lnSpcReduction="20000"/>
          </a:bodyPr>
          <a:lstStyle/>
          <a:p>
            <a:pPr marL="118872" indent="457200" algn="just">
              <a:buNone/>
            </a:pPr>
            <a:r>
              <a:rPr lang="ru-RU" dirty="0"/>
              <a:t>При создании </a:t>
            </a:r>
            <a:r>
              <a:rPr lang="ru-RU" dirty="0" err="1"/>
              <a:t>антиспамового</a:t>
            </a:r>
            <a:r>
              <a:rPr lang="ru-RU" dirty="0"/>
              <a:t> правила для сообщений необходимо указать:</a:t>
            </a:r>
          </a:p>
          <a:p>
            <a:pPr algn="just"/>
            <a:endParaRPr lang="ru-RU" dirty="0"/>
          </a:p>
          <a:p>
            <a:pPr algn="just"/>
            <a:r>
              <a:rPr lang="ru-RU" dirty="0"/>
              <a:t>условие применения правила (от кого получено, наличие вложения, наличие определенных слов в сообщении, размер сообщения и т. д.);</a:t>
            </a:r>
          </a:p>
          <a:p>
            <a:pPr marL="118872" indent="0" algn="just">
              <a:buNone/>
            </a:pPr>
            <a:endParaRPr lang="ru-RU" dirty="0"/>
          </a:p>
          <a:p>
            <a:pPr algn="just"/>
            <a:r>
              <a:rPr lang="ru-RU" dirty="0"/>
              <a:t>действие для данного правила (удалить с почтового сервера, не загружать с почтового сервера, переместить в папку и т. д.);</a:t>
            </a:r>
          </a:p>
          <a:p>
            <a:pPr marL="118872" indent="0" algn="just">
              <a:buNone/>
            </a:pPr>
            <a:endParaRPr lang="ru-RU" dirty="0"/>
          </a:p>
          <a:p>
            <a:pPr algn="just"/>
            <a:r>
              <a:rPr lang="ru-RU" dirty="0"/>
              <a:t>порядок действия данного правила (указать предельный размер сообщения и т. д.).</a:t>
            </a:r>
          </a:p>
        </p:txBody>
      </p:sp>
    </p:spTree>
    <p:extLst>
      <p:ext uri="{BB962C8B-B14F-4D97-AF65-F5344CB8AC3E}">
        <p14:creationId xmlns:p14="http://schemas.microsoft.com/office/powerpoint/2010/main" val="413861760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/>
              <a:t>Web</a:t>
            </a:r>
            <a:r>
              <a:rPr lang="ru-RU" dirty="0"/>
              <a:t>-почта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1556792"/>
            <a:ext cx="8856984" cy="5184575"/>
          </a:xfrm>
        </p:spPr>
        <p:txBody>
          <a:bodyPr>
            <a:normAutofit fontScale="92500" lnSpcReduction="20000"/>
          </a:bodyPr>
          <a:lstStyle/>
          <a:p>
            <a:pPr marL="118872" indent="457200" algn="just">
              <a:buNone/>
            </a:pPr>
            <a:r>
              <a:rPr lang="ru-RU" dirty="0"/>
              <a:t>Бесплатная регистрация производится на </a:t>
            </a:r>
            <a:r>
              <a:rPr lang="ru-RU" dirty="0" err="1"/>
              <a:t>Web</a:t>
            </a:r>
            <a:r>
              <a:rPr lang="ru-RU" dirty="0"/>
              <a:t>-серверах.</a:t>
            </a:r>
          </a:p>
          <a:p>
            <a:pPr marL="118872" indent="457200" algn="just">
              <a:buNone/>
            </a:pPr>
            <a:endParaRPr lang="ru-RU" dirty="0"/>
          </a:p>
          <a:p>
            <a:pPr marL="118872" indent="457200" algn="just">
              <a:buNone/>
            </a:pPr>
            <a:r>
              <a:rPr lang="ru-RU" dirty="0"/>
              <a:t>Сообщения </a:t>
            </a:r>
            <a:r>
              <a:rPr lang="ru-RU" dirty="0" err="1"/>
              <a:t>Web</a:t>
            </a:r>
            <a:r>
              <a:rPr lang="ru-RU" dirty="0"/>
              <a:t>-почты хранятся на </a:t>
            </a:r>
            <a:r>
              <a:rPr lang="ru-RU" dirty="0" err="1"/>
              <a:t>Web</a:t>
            </a:r>
            <a:r>
              <a:rPr lang="ru-RU" dirty="0"/>
              <a:t>-сервере, а не доставляются на локальный компьютер, поэтому с </a:t>
            </a:r>
            <a:r>
              <a:rPr lang="ru-RU" dirty="0" err="1"/>
              <a:t>Web</a:t>
            </a:r>
            <a:r>
              <a:rPr lang="ru-RU" dirty="0"/>
              <a:t>-почтой можно работать с использованием браузера.</a:t>
            </a:r>
          </a:p>
          <a:p>
            <a:pPr marL="118872" indent="457200" algn="just">
              <a:buNone/>
            </a:pPr>
            <a:endParaRPr lang="ru-RU" dirty="0"/>
          </a:p>
          <a:p>
            <a:pPr marL="118872" indent="457200" algn="just">
              <a:buNone/>
            </a:pPr>
            <a:r>
              <a:rPr lang="ru-RU" dirty="0"/>
              <a:t>Для регистрации почтового ящика необходимо загрузить в браузер домашнюю страницу сервера, предоставляющего почтовые услуги, и активизировать ссылку:</a:t>
            </a:r>
          </a:p>
          <a:p>
            <a:pPr marL="118872" indent="457200" algn="just">
              <a:buNone/>
            </a:pPr>
            <a:r>
              <a:rPr lang="ru-RU" i="1" dirty="0"/>
              <a:t>Зарегистрироваться, Получить адрес </a:t>
            </a:r>
            <a:r>
              <a:rPr lang="ru-RU" dirty="0"/>
              <a:t>и т. д.</a:t>
            </a:r>
          </a:p>
        </p:txBody>
      </p:sp>
    </p:spTree>
    <p:extLst>
      <p:ext uri="{BB962C8B-B14F-4D97-AF65-F5344CB8AC3E}">
        <p14:creationId xmlns:p14="http://schemas.microsoft.com/office/powerpoint/2010/main" val="234154978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Практическое занятие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18872" indent="0">
              <a:buNone/>
            </a:pPr>
            <a:r>
              <a:rPr lang="ru-RU" dirty="0"/>
              <a:t>Задание:</a:t>
            </a:r>
          </a:p>
          <a:p>
            <a:pPr marL="118872" indent="0">
              <a:buNone/>
            </a:pPr>
            <a:endParaRPr lang="ru-RU" dirty="0"/>
          </a:p>
          <a:p>
            <a:pPr marL="118872" indent="0">
              <a:buNone/>
            </a:pPr>
            <a:r>
              <a:rPr lang="ru-RU" dirty="0"/>
              <a:t>В почтовой программе:</a:t>
            </a:r>
          </a:p>
          <a:p>
            <a:r>
              <a:rPr lang="ru-RU" dirty="0"/>
              <a:t>создать учетную запись почты;</a:t>
            </a:r>
          </a:p>
          <a:p>
            <a:r>
              <a:rPr lang="ru-RU" dirty="0"/>
              <a:t>создать, отправить и получить сообщение.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7707140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Домашнее задание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Стр. 146-155,</a:t>
            </a:r>
          </a:p>
          <a:p>
            <a:endParaRPr lang="ru-RU" dirty="0"/>
          </a:p>
          <a:p>
            <a:pPr marL="118872" indent="0">
              <a:buNone/>
            </a:pPr>
            <a:r>
              <a:rPr lang="ru-RU" dirty="0"/>
              <a:t>Задание: записать поэтапно процесс написания и </a:t>
            </a:r>
            <a:r>
              <a:rPr lang="ru-RU"/>
              <a:t>отправки сообщения.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770417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Возможности электронной почты</a:t>
            </a:r>
          </a:p>
        </p:txBody>
      </p:sp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1286046796"/>
              </p:ext>
            </p:extLst>
          </p:nvPr>
        </p:nvGraphicFramePr>
        <p:xfrm>
          <a:off x="179512" y="1408176"/>
          <a:ext cx="8784976" cy="53331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9969245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Адрес электронной почты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556792"/>
            <a:ext cx="8856984" cy="5112568"/>
          </a:xfrm>
        </p:spPr>
        <p:txBody>
          <a:bodyPr>
            <a:normAutofit fontScale="77500" lnSpcReduction="20000"/>
          </a:bodyPr>
          <a:lstStyle/>
          <a:p>
            <a:pPr marL="118872" indent="0" algn="just">
              <a:buNone/>
            </a:pPr>
            <a:r>
              <a:rPr lang="ru-RU" dirty="0"/>
              <a:t>Для того чтобы электронное письмо дошло до адресата, оно обязательно должно содержать адрес электронной почты получателя письма и само сообщение.</a:t>
            </a:r>
          </a:p>
          <a:p>
            <a:pPr marL="118872" indent="0">
              <a:buNone/>
            </a:pPr>
            <a:endParaRPr lang="ru-RU" dirty="0"/>
          </a:p>
          <a:p>
            <a:pPr algn="just"/>
            <a:r>
              <a:rPr lang="ru-RU" dirty="0"/>
              <a:t>Первая часть почтового адреса </a:t>
            </a:r>
            <a:r>
              <a:rPr lang="ru-RU" b="1" dirty="0"/>
              <a:t>(</a:t>
            </a:r>
            <a:r>
              <a:rPr lang="ru-RU" b="1" dirty="0" err="1"/>
              <a:t>user_name</a:t>
            </a:r>
            <a:r>
              <a:rPr lang="ru-RU" b="1" dirty="0"/>
              <a:t> </a:t>
            </a:r>
            <a:r>
              <a:rPr lang="ru-RU" dirty="0"/>
              <a:t>— имя пользователя) имеет произвольный характер и задается пользователем при регистрации почтового ящика.</a:t>
            </a:r>
          </a:p>
          <a:p>
            <a:pPr marL="118872" indent="0" algn="just">
              <a:buNone/>
            </a:pPr>
            <a:r>
              <a:rPr lang="ru-RU" dirty="0"/>
              <a:t> </a:t>
            </a:r>
          </a:p>
          <a:p>
            <a:pPr algn="just"/>
            <a:r>
              <a:rPr lang="ru-RU" dirty="0"/>
              <a:t>Вторая часть </a:t>
            </a:r>
            <a:r>
              <a:rPr lang="ru-RU" b="1" dirty="0"/>
              <a:t>(</a:t>
            </a:r>
            <a:r>
              <a:rPr lang="ru-RU" b="1" dirty="0" err="1"/>
              <a:t>server_name</a:t>
            </a:r>
            <a:r>
              <a:rPr lang="ru-RU" b="1" dirty="0"/>
              <a:t> </a:t>
            </a:r>
            <a:r>
              <a:rPr lang="ru-RU" dirty="0"/>
              <a:t>— </a:t>
            </a:r>
            <a:r>
              <a:rPr lang="ru-RU" dirty="0" err="1"/>
              <a:t>имя_сервера</a:t>
            </a:r>
            <a:r>
              <a:rPr lang="ru-RU" dirty="0"/>
              <a:t>) является доменным именем почтового сервера, на котором пользователь зарегистрировал свой почтовый ящик.</a:t>
            </a:r>
          </a:p>
          <a:p>
            <a:pPr marL="118872" indent="0">
              <a:buNone/>
            </a:pPr>
            <a:endParaRPr lang="ru-RU" dirty="0"/>
          </a:p>
          <a:p>
            <a:r>
              <a:rPr lang="ru-RU" b="1" dirty="0"/>
              <a:t>Между ними ставится символ @:</a:t>
            </a:r>
          </a:p>
          <a:p>
            <a:pPr marL="118872" indent="0">
              <a:buNone/>
            </a:pPr>
            <a:endParaRPr lang="ru-RU" dirty="0"/>
          </a:p>
          <a:p>
            <a:pPr marL="118872" indent="0" algn="ctr">
              <a:buNone/>
            </a:pPr>
            <a:r>
              <a:rPr lang="ru-RU" b="1" dirty="0" err="1"/>
              <a:t>user_name@server_name</a:t>
            </a:r>
            <a:endParaRPr lang="ru-RU" b="1" dirty="0"/>
          </a:p>
          <a:p>
            <a:pPr marL="118872" indent="0" algn="ctr">
              <a:buNone/>
            </a:pP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01288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Адрес электронной почты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772817"/>
            <a:ext cx="8435280" cy="4627984"/>
          </a:xfrm>
        </p:spPr>
        <p:txBody>
          <a:bodyPr/>
          <a:lstStyle/>
          <a:p>
            <a:pPr marL="118872" indent="0">
              <a:buNone/>
            </a:pPr>
            <a:r>
              <a:rPr lang="ru-RU" dirty="0"/>
              <a:t>Например, </a:t>
            </a:r>
          </a:p>
          <a:p>
            <a:pPr marL="118872" indent="0" algn="just">
              <a:buNone/>
            </a:pPr>
            <a:r>
              <a:rPr lang="ru-RU" dirty="0"/>
              <a:t>почтовый сервер компании МТУ-Интел имеет имя mtu-net.ru. Имена почтовых ящиков пользователей будут иметь вид:</a:t>
            </a:r>
          </a:p>
          <a:p>
            <a:pPr marL="118872" indent="0" algn="ctr">
              <a:buNone/>
            </a:pPr>
            <a:r>
              <a:rPr lang="ru-RU" b="1" dirty="0">
                <a:hlinkClick r:id="rId2"/>
              </a:rPr>
              <a:t>user_name@mtu-net.ru</a:t>
            </a:r>
            <a:endParaRPr lang="ru-RU" b="1" dirty="0"/>
          </a:p>
          <a:p>
            <a:pPr marL="118872" indent="0" algn="ctr">
              <a:buNone/>
            </a:pPr>
            <a:endParaRPr lang="ru-RU" b="1" dirty="0"/>
          </a:p>
          <a:p>
            <a:pPr algn="just"/>
            <a:r>
              <a:rPr lang="ru-RU" dirty="0"/>
              <a:t>Адрес электронной почты записывается только латинскими буквами и не должен содержать пробелов.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868468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Почтовые программы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628800"/>
            <a:ext cx="8640960" cy="4968551"/>
          </a:xfrm>
        </p:spPr>
        <p:txBody>
          <a:bodyPr>
            <a:normAutofit/>
          </a:bodyPr>
          <a:lstStyle/>
          <a:p>
            <a:pPr marL="118872" indent="457200" algn="just">
              <a:buNone/>
            </a:pPr>
            <a:r>
              <a:rPr lang="ru-RU" dirty="0"/>
              <a:t>Для работы с электронной почтой необходима почтовая программа.</a:t>
            </a:r>
          </a:p>
          <a:p>
            <a:pPr marL="118872" indent="457200" algn="just">
              <a:buNone/>
            </a:pPr>
            <a:r>
              <a:rPr lang="ru-RU" dirty="0"/>
              <a:t>Почтовые программы входят в состав широко распространенных коммуникационных пакетов: </a:t>
            </a:r>
          </a:p>
          <a:p>
            <a:r>
              <a:rPr lang="ru-RU" dirty="0" err="1"/>
              <a:t>Outlook</a:t>
            </a:r>
            <a:r>
              <a:rPr lang="ru-RU" dirty="0"/>
              <a:t> </a:t>
            </a:r>
            <a:r>
              <a:rPr lang="ru-RU" dirty="0" err="1"/>
              <a:t>Express</a:t>
            </a:r>
            <a:r>
              <a:rPr lang="ru-RU" dirty="0"/>
              <a:t> входит в </a:t>
            </a:r>
            <a:r>
              <a:rPr lang="ru-RU" dirty="0" err="1"/>
              <a:t>Windows</a:t>
            </a:r>
            <a:r>
              <a:rPr lang="ru-RU" dirty="0"/>
              <a:t>, </a:t>
            </a:r>
          </a:p>
          <a:p>
            <a:r>
              <a:rPr lang="ru-RU" dirty="0"/>
              <a:t>Почта и телеконференции в </a:t>
            </a:r>
            <a:r>
              <a:rPr lang="ru-RU" dirty="0" err="1"/>
              <a:t>SeaMonkey</a:t>
            </a:r>
            <a:r>
              <a:rPr lang="ru-RU" dirty="0"/>
              <a:t>  и т. д.</a:t>
            </a:r>
          </a:p>
        </p:txBody>
      </p:sp>
    </p:spTree>
    <p:extLst>
      <p:ext uri="{BB962C8B-B14F-4D97-AF65-F5344CB8AC3E}">
        <p14:creationId xmlns:p14="http://schemas.microsoft.com/office/powerpoint/2010/main" val="30764297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Почтовые программы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775191"/>
            <a:ext cx="8229600" cy="4822161"/>
          </a:xfrm>
        </p:spPr>
        <p:txBody>
          <a:bodyPr>
            <a:normAutofit fontScale="92500" lnSpcReduction="10000"/>
          </a:bodyPr>
          <a:lstStyle/>
          <a:p>
            <a:pPr marL="118872" indent="457200" algn="just">
              <a:buNone/>
            </a:pPr>
            <a:r>
              <a:rPr lang="ru-RU" dirty="0"/>
              <a:t>Для пользования почтовым ящиком необходимо создать в почтовой программе учетную запись.</a:t>
            </a:r>
          </a:p>
          <a:p>
            <a:pPr marL="118872" indent="0">
              <a:buNone/>
            </a:pPr>
            <a:endParaRPr lang="ru-RU" dirty="0"/>
          </a:p>
          <a:p>
            <a:pPr marL="118872" indent="0">
              <a:buNone/>
            </a:pPr>
            <a:r>
              <a:rPr lang="ru-RU" dirty="0"/>
              <a:t>В ней указывается:</a:t>
            </a:r>
          </a:p>
          <a:p>
            <a:r>
              <a:rPr lang="ru-RU" dirty="0"/>
              <a:t>имя почтового ящика,</a:t>
            </a:r>
          </a:p>
          <a:p>
            <a:r>
              <a:rPr lang="ru-RU" dirty="0"/>
              <a:t>пароль доступа к нему,</a:t>
            </a:r>
          </a:p>
          <a:p>
            <a:r>
              <a:rPr lang="ru-RU" dirty="0"/>
              <a:t>имена почтовых серверов, которые получают и отсылают почту,</a:t>
            </a:r>
          </a:p>
          <a:p>
            <a:r>
              <a:rPr lang="ru-RU" dirty="0"/>
              <a:t>имя абонента, которое будет отображаться в его сообщениях. </a:t>
            </a:r>
          </a:p>
        </p:txBody>
      </p:sp>
    </p:spTree>
    <p:extLst>
      <p:ext uri="{BB962C8B-B14F-4D97-AF65-F5344CB8AC3E}">
        <p14:creationId xmlns:p14="http://schemas.microsoft.com/office/powerpoint/2010/main" val="25864389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Почтовые программы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1628800"/>
            <a:ext cx="8784976" cy="4968551"/>
          </a:xfrm>
        </p:spPr>
        <p:txBody>
          <a:bodyPr>
            <a:normAutofit fontScale="85000" lnSpcReduction="20000"/>
          </a:bodyPr>
          <a:lstStyle/>
          <a:p>
            <a:pPr marL="118872" indent="457200" algn="just">
              <a:buNone/>
            </a:pPr>
            <a:r>
              <a:rPr lang="ru-RU" dirty="0"/>
              <a:t>Почтовые сообщения хранятся в папках, которые автоматически создает почтовая программа:</a:t>
            </a:r>
          </a:p>
          <a:p>
            <a:pPr marL="118872" indent="457200" algn="just">
              <a:buNone/>
            </a:pPr>
            <a:endParaRPr lang="ru-RU" dirty="0"/>
          </a:p>
          <a:p>
            <a:pPr algn="just"/>
            <a:r>
              <a:rPr lang="ru-RU" i="1" dirty="0"/>
              <a:t>Входящие </a:t>
            </a:r>
            <a:r>
              <a:rPr lang="ru-RU" dirty="0"/>
              <a:t>— содержит получаемые адресатом письма;</a:t>
            </a:r>
          </a:p>
          <a:p>
            <a:pPr marL="118872" indent="0" algn="just">
              <a:buNone/>
            </a:pPr>
            <a:endParaRPr lang="ru-RU" dirty="0"/>
          </a:p>
          <a:p>
            <a:pPr algn="just"/>
            <a:r>
              <a:rPr lang="ru-RU" i="1" dirty="0"/>
              <a:t>Исходящие </a:t>
            </a:r>
            <a:r>
              <a:rPr lang="ru-RU" dirty="0"/>
              <a:t>— содержит отправляемые адресатом письма, с момента их создания и до момента их доставки с локального компьютера пользователя на почтовый сервер провайдера;</a:t>
            </a:r>
          </a:p>
          <a:p>
            <a:pPr marL="118872" indent="0" algn="just">
              <a:buNone/>
            </a:pPr>
            <a:endParaRPr lang="ru-RU" dirty="0"/>
          </a:p>
          <a:p>
            <a:pPr algn="just"/>
            <a:r>
              <a:rPr lang="ru-RU" i="1" dirty="0"/>
              <a:t>Отправленные </a:t>
            </a:r>
            <a:r>
              <a:rPr lang="ru-RU" dirty="0"/>
              <a:t>— содержит все письма, доставленные на почтовый сервер;</a:t>
            </a:r>
          </a:p>
          <a:p>
            <a:pPr marL="118872" indent="0" algn="just">
              <a:buNone/>
            </a:pPr>
            <a:endParaRPr lang="ru-RU" dirty="0"/>
          </a:p>
          <a:p>
            <a:pPr algn="just"/>
            <a:r>
              <a:rPr lang="ru-RU" i="1" dirty="0"/>
              <a:t>Удаленные </a:t>
            </a:r>
            <a:r>
              <a:rPr lang="ru-RU" dirty="0"/>
              <a:t>— содержит удаленные письма</a:t>
            </a:r>
          </a:p>
        </p:txBody>
      </p:sp>
    </p:spTree>
    <p:extLst>
      <p:ext uri="{BB962C8B-B14F-4D97-AF65-F5344CB8AC3E}">
        <p14:creationId xmlns:p14="http://schemas.microsoft.com/office/powerpoint/2010/main" val="26173257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Почтовые программы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18872" indent="457200" algn="just">
              <a:buNone/>
            </a:pPr>
            <a:r>
              <a:rPr lang="ru-RU" dirty="0"/>
              <a:t>Почтовые программы обычно предоставляют пользователю набор параметров, которые можно настраивать:</a:t>
            </a:r>
          </a:p>
          <a:p>
            <a:pPr marL="118872" indent="457200" algn="just">
              <a:buNone/>
            </a:pPr>
            <a:endParaRPr lang="ru-RU" dirty="0"/>
          </a:p>
          <a:p>
            <a:r>
              <a:rPr lang="ru-RU" dirty="0"/>
              <a:t>шрифт и кодировку текстовых сообщений;</a:t>
            </a:r>
          </a:p>
          <a:p>
            <a:r>
              <a:rPr lang="ru-RU" dirty="0"/>
              <a:t>проверку правописания;</a:t>
            </a:r>
          </a:p>
          <a:p>
            <a:r>
              <a:rPr lang="ru-RU" dirty="0"/>
              <a:t>порядок получения и отправки сообщений и т. д.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8883324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Функционирование электронной почты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1628801"/>
            <a:ext cx="8363272" cy="4772000"/>
          </a:xfrm>
        </p:spPr>
        <p:txBody>
          <a:bodyPr>
            <a:normAutofit fontScale="92500" lnSpcReduction="10000"/>
          </a:bodyPr>
          <a:lstStyle/>
          <a:p>
            <a:r>
              <a:rPr lang="ru-RU" dirty="0"/>
              <a:t>С помощью почтовой программы создается почтовое сообщение, указание адреса получателя, тему сообщения и вложить файлы.</a:t>
            </a:r>
          </a:p>
          <a:p>
            <a:endParaRPr lang="ru-RU" dirty="0"/>
          </a:p>
          <a:p>
            <a:r>
              <a:rPr lang="ru-RU" dirty="0"/>
              <a:t>Адреса получателей хранятся в адресной книге (базе данных).</a:t>
            </a:r>
          </a:p>
          <a:p>
            <a:pPr marL="118872" indent="0">
              <a:buNone/>
            </a:pPr>
            <a:endParaRPr lang="ru-RU" dirty="0"/>
          </a:p>
          <a:p>
            <a:r>
              <a:rPr lang="ru-RU" dirty="0"/>
              <a:t>Пересылка сообщений осуществляется через почтовый сервер и является возможной только при подключении к сети Интернет.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027973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Модульная">
  <a:themeElements>
    <a:clrScheme name="Модульная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Модульная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Модуль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745</TotalTime>
  <Words>715</Words>
  <Application>Microsoft Office PowerPoint</Application>
  <PresentationFormat>Экран (4:3)</PresentationFormat>
  <Paragraphs>96</Paragraphs>
  <Slides>16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23" baseType="lpstr">
      <vt:lpstr>Arial</vt:lpstr>
      <vt:lpstr>Calibri</vt:lpstr>
      <vt:lpstr>Corbel</vt:lpstr>
      <vt:lpstr>Wingdings</vt:lpstr>
      <vt:lpstr>Wingdings 2</vt:lpstr>
      <vt:lpstr>Wingdings 3</vt:lpstr>
      <vt:lpstr>Модульная</vt:lpstr>
      <vt:lpstr>Электронная почта</vt:lpstr>
      <vt:lpstr>Возможности электронной почты</vt:lpstr>
      <vt:lpstr>Адрес электронной почты</vt:lpstr>
      <vt:lpstr>Адрес электронной почты</vt:lpstr>
      <vt:lpstr>Почтовые программы</vt:lpstr>
      <vt:lpstr>Почтовые программы</vt:lpstr>
      <vt:lpstr>Почтовые программы</vt:lpstr>
      <vt:lpstr>Почтовые программы</vt:lpstr>
      <vt:lpstr>Функционирование электронной почты</vt:lpstr>
      <vt:lpstr>Почтовые черви</vt:lpstr>
      <vt:lpstr>Профилактическая защита от почтовых червей</vt:lpstr>
      <vt:lpstr>Спам и защита от спама</vt:lpstr>
      <vt:lpstr>Антисиамовые фильтры</vt:lpstr>
      <vt:lpstr>Web-почта</vt:lpstr>
      <vt:lpstr>Практическое занятие</vt:lpstr>
      <vt:lpstr>Домашнее задание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Информация  и  информационные процессы </dc:title>
  <dc:creator>Corvinis</dc:creator>
  <cp:lastModifiedBy>Wika</cp:lastModifiedBy>
  <cp:revision>121</cp:revision>
  <dcterms:created xsi:type="dcterms:W3CDTF">2015-08-30T09:51:53Z</dcterms:created>
  <dcterms:modified xsi:type="dcterms:W3CDTF">2016-03-07T07:59:06Z</dcterms:modified>
</cp:coreProperties>
</file>