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2" autoAdjust="0"/>
    <p:restoredTop sz="94660"/>
  </p:normalViewPr>
  <p:slideViewPr>
    <p:cSldViewPr>
      <p:cViewPr varScale="1">
        <p:scale>
          <a:sx n="68" d="100"/>
          <a:sy n="68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pPr algn="ctr"/>
            <a:r>
              <a:rPr lang="ru-RU" dirty="0"/>
              <a:t>Всемирная паутина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Web</a:t>
            </a:r>
            <a:r>
              <a:rPr lang="ru-RU" dirty="0"/>
              <a:t>-сайт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5040559"/>
          </a:xfrm>
        </p:spPr>
        <p:txBody>
          <a:bodyPr>
            <a:normAutofit/>
          </a:bodyPr>
          <a:lstStyle/>
          <a:p>
            <a:r>
              <a:rPr lang="ru-RU" sz="2800" dirty="0"/>
              <a:t>Публикации во Всемирной паутине реализуются в форме </a:t>
            </a:r>
            <a:r>
              <a:rPr lang="ru-RU" sz="2800" dirty="0" err="1"/>
              <a:t>Web</a:t>
            </a:r>
            <a:r>
              <a:rPr lang="ru-RU" sz="2800" dirty="0"/>
              <a:t>-сайтов. </a:t>
            </a:r>
          </a:p>
          <a:p>
            <a:endParaRPr lang="ru-RU" sz="2800" dirty="0"/>
          </a:p>
          <a:p>
            <a:r>
              <a:rPr lang="ru-RU" sz="2800" dirty="0" err="1"/>
              <a:t>Web</a:t>
            </a:r>
            <a:r>
              <a:rPr lang="ru-RU" sz="2800" dirty="0"/>
              <a:t>-сайт по своей структуре напоминает журнал, который содержит информацию, посвященную какой-либо теме или проблеме. </a:t>
            </a:r>
          </a:p>
          <a:p>
            <a:endParaRPr lang="ru-RU" sz="2800" dirty="0"/>
          </a:p>
          <a:p>
            <a:r>
              <a:rPr lang="ru-RU" sz="2800" dirty="0"/>
              <a:t>Сайт имеет титульную страницу, на которой имеются гиперссылки на основные разделы сайта.</a:t>
            </a:r>
          </a:p>
        </p:txBody>
      </p:sp>
    </p:spTree>
    <p:extLst>
      <p:ext uri="{BB962C8B-B14F-4D97-AF65-F5344CB8AC3E}">
        <p14:creationId xmlns:p14="http://schemas.microsoft.com/office/powerpoint/2010/main" val="2553009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169" y="54859"/>
            <a:ext cx="8229600" cy="1252728"/>
          </a:xfrm>
        </p:spPr>
        <p:txBody>
          <a:bodyPr/>
          <a:lstStyle/>
          <a:p>
            <a:r>
              <a:rPr lang="ru-RU" dirty="0"/>
              <a:t>Интернет-портал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149753"/>
          </a:xfrm>
        </p:spPr>
        <p:txBody>
          <a:bodyPr>
            <a:normAutofit fontScale="62500" lnSpcReduction="20000"/>
          </a:bodyPr>
          <a:lstStyle/>
          <a:p>
            <a:pPr marL="118872" indent="457200">
              <a:buNone/>
            </a:pPr>
            <a:r>
              <a:rPr lang="ru-RU" dirty="0"/>
              <a:t>Интернет-портал предоставляет пользователю Интернета возможность получения информации с других сайтов с использованием внешних (ведущих на другие ресурсы сети) ссылок.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490563" y="2708920"/>
            <a:ext cx="8440303" cy="1656184"/>
            <a:chOff x="380169" y="1556792"/>
            <a:chExt cx="8440303" cy="1656184"/>
          </a:xfrm>
        </p:grpSpPr>
        <p:cxnSp>
          <p:nvCxnSpPr>
            <p:cNvPr id="5" name="Прямая со стрелкой 4"/>
            <p:cNvCxnSpPr/>
            <p:nvPr/>
          </p:nvCxnSpPr>
          <p:spPr>
            <a:xfrm flipH="1">
              <a:off x="1763688" y="1556792"/>
              <a:ext cx="792088" cy="720080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6300192" y="1556792"/>
              <a:ext cx="720080" cy="720080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Скругленный прямоугольник 6"/>
            <p:cNvSpPr/>
            <p:nvPr/>
          </p:nvSpPr>
          <p:spPr>
            <a:xfrm>
              <a:off x="380169" y="2273602"/>
              <a:ext cx="3600400" cy="939374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Горизонтальные</a:t>
              </a:r>
              <a:endPara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220072" y="2273602"/>
              <a:ext cx="3600400" cy="939374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Вертикальные</a:t>
              </a:r>
              <a:endPara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488429" y="4581128"/>
            <a:ext cx="3600399" cy="211444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порталы, охватывающие много тем, например, порталы поисковых систем </a:t>
            </a:r>
          </a:p>
          <a:p>
            <a:pPr algn="ctr"/>
            <a:r>
              <a:rPr lang="ru-RU" sz="2000" dirty="0"/>
              <a:t>(</a:t>
            </a:r>
            <a:r>
              <a:rPr lang="ru-RU" sz="2000" dirty="0" err="1"/>
              <a:t>Rambler</a:t>
            </a:r>
            <a:r>
              <a:rPr lang="ru-RU" sz="2000" dirty="0"/>
              <a:t>, </a:t>
            </a:r>
            <a:r>
              <a:rPr lang="ru-RU" sz="2000" dirty="0" err="1"/>
              <a:t>Hndex</a:t>
            </a:r>
            <a:r>
              <a:rPr lang="ru-RU" sz="2000" dirty="0"/>
              <a:t> и др.)</a:t>
            </a:r>
            <a:endParaRPr lang="ru-RU" sz="2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11636" y="4581128"/>
            <a:ext cx="3600399" cy="2114446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специализированные тематические порталы, например, </a:t>
            </a:r>
            <a:r>
              <a:rPr lang="ru-RU" sz="2000" i="1" dirty="0"/>
              <a:t>Российский общеобразовательный портал, </a:t>
            </a:r>
            <a:r>
              <a:rPr lang="ru-RU" sz="2000" dirty="0"/>
              <a:t> http://school.edu.ai</a:t>
            </a:r>
          </a:p>
        </p:txBody>
      </p:sp>
    </p:spTree>
    <p:extLst>
      <p:ext uri="{BB962C8B-B14F-4D97-AF65-F5344CB8AC3E}">
        <p14:creationId xmlns:p14="http://schemas.microsoft.com/office/powerpoint/2010/main" val="3543588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Браузеры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1"/>
            <a:ext cx="8568952" cy="4772000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ru-RU" sz="2800" dirty="0"/>
              <a:t>Браузер — программа, предоставляющая доступ к информационным ресурсам Всемирной паутины.</a:t>
            </a:r>
          </a:p>
          <a:p>
            <a:pPr marL="118872" indent="0">
              <a:buNone/>
            </a:pPr>
            <a:r>
              <a:rPr lang="ru-RU" sz="2800" dirty="0"/>
              <a:t> </a:t>
            </a:r>
          </a:p>
          <a:p>
            <a:pPr marL="118872" indent="0">
              <a:buNone/>
            </a:pPr>
            <a:r>
              <a:rPr lang="ru-RU" sz="2800" dirty="0"/>
              <a:t>Браузер загружает </a:t>
            </a:r>
            <a:r>
              <a:rPr lang="ru-RU" sz="2800" dirty="0" err="1"/>
              <a:t>Web</a:t>
            </a:r>
            <a:r>
              <a:rPr lang="ru-RU" sz="2800" dirty="0"/>
              <a:t>-страницу и отображает ее в соответствии с тэгами языка разметки гипертекста (HTML).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sz="2600" dirty="0"/>
              <a:t>Способы поиска веб-сайтов:</a:t>
            </a:r>
          </a:p>
          <a:p>
            <a:r>
              <a:rPr lang="ru-RU" sz="2600" dirty="0"/>
              <a:t>воспользоваться ссылками загруженной в браузер </a:t>
            </a:r>
            <a:r>
              <a:rPr lang="ru-RU" sz="2600" dirty="0" err="1"/>
              <a:t>Web</a:t>
            </a:r>
            <a:r>
              <a:rPr lang="ru-RU" sz="2600" dirty="0"/>
              <a:t>-страницы;</a:t>
            </a:r>
          </a:p>
          <a:p>
            <a:r>
              <a:rPr lang="ru-RU" sz="2600" dirty="0"/>
              <a:t>в строку </a:t>
            </a:r>
            <a:r>
              <a:rPr lang="ru-RU" sz="2600" i="1" dirty="0"/>
              <a:t>Адрес </a:t>
            </a:r>
            <a:r>
              <a:rPr lang="ru-RU" sz="2600" dirty="0"/>
              <a:t>ввести адрес (URL) </a:t>
            </a:r>
            <a:r>
              <a:rPr lang="ru-RU" sz="2600" dirty="0" err="1"/>
              <a:t>Web</a:t>
            </a:r>
            <a:r>
              <a:rPr lang="ru-RU" sz="2600" dirty="0"/>
              <a:t>-страницы;</a:t>
            </a:r>
          </a:p>
          <a:p>
            <a:r>
              <a:rPr lang="ru-RU" sz="2600" dirty="0"/>
              <a:t>воспользоваться «закладками» </a:t>
            </a:r>
            <a:r>
              <a:rPr lang="ru-RU" sz="2600" dirty="0" err="1"/>
              <a:t>Web</a:t>
            </a:r>
            <a:r>
              <a:rPr lang="ru-RU" sz="2600" dirty="0"/>
              <a:t>-страниц.</a:t>
            </a:r>
          </a:p>
        </p:txBody>
      </p:sp>
    </p:spTree>
    <p:extLst>
      <p:ext uri="{BB962C8B-B14F-4D97-AF65-F5344CB8AC3E}">
        <p14:creationId xmlns:p14="http://schemas.microsoft.com/office/powerpoint/2010/main" val="1225055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Сохранение </a:t>
            </a:r>
            <a:r>
              <a:rPr lang="ru-RU" dirty="0" err="1"/>
              <a:t>Web</a:t>
            </a:r>
            <a:r>
              <a:rPr lang="ru-RU" dirty="0"/>
              <a:t>-страниц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824535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2000" dirty="0"/>
              <a:t>Можно выбрать различные варианты сохранения </a:t>
            </a:r>
            <a:r>
              <a:rPr lang="ru-RU" sz="2000" dirty="0" err="1"/>
              <a:t>Web</a:t>
            </a:r>
            <a:r>
              <a:rPr lang="ru-RU" sz="2000" dirty="0"/>
              <a:t>-страниц:</a:t>
            </a:r>
          </a:p>
          <a:p>
            <a:pPr marL="0" indent="457200" algn="just"/>
            <a:r>
              <a:rPr lang="ru-RU" sz="2000" dirty="0"/>
              <a:t>сохранение страницы в формате </a:t>
            </a:r>
            <a:r>
              <a:rPr lang="ru-RU" sz="2000" i="1" dirty="0" err="1"/>
              <a:t>Web</a:t>
            </a:r>
            <a:r>
              <a:rPr lang="ru-RU" sz="2000" i="1" dirty="0"/>
              <a:t>-страница (только HTML) </a:t>
            </a:r>
            <a:r>
              <a:rPr lang="ru-RU" sz="2000" dirty="0"/>
              <a:t>приведет к сохранению самой страницы, но при этом не сохранятся связанные с ней рисунки, звуковые и прочие файлы;</a:t>
            </a:r>
          </a:p>
          <a:p>
            <a:pPr marL="0" indent="457200" algn="just"/>
            <a:endParaRPr lang="ru-RU" sz="2000" dirty="0"/>
          </a:p>
          <a:p>
            <a:pPr marL="0" indent="457200" algn="just"/>
            <a:r>
              <a:rPr lang="ru-RU" sz="2000" dirty="0"/>
              <a:t>сохранение страницы в формате ТХТ приведет к сохранению самой страницы в текстовом формате;</a:t>
            </a:r>
          </a:p>
          <a:p>
            <a:pPr marL="0" indent="457200" algn="just"/>
            <a:endParaRPr lang="ru-RU" sz="2000" dirty="0"/>
          </a:p>
          <a:p>
            <a:pPr marL="0" indent="457200" algn="just"/>
            <a:r>
              <a:rPr lang="ru-RU" sz="2000" dirty="0"/>
              <a:t>сохранение страницы в формате </a:t>
            </a:r>
            <a:r>
              <a:rPr lang="ru-RU" sz="2000" i="1" dirty="0" err="1"/>
              <a:t>Web</a:t>
            </a:r>
            <a:r>
              <a:rPr lang="ru-RU" sz="2000" i="1" dirty="0"/>
              <a:t>-страница полностью </a:t>
            </a:r>
            <a:r>
              <a:rPr lang="ru-RU" sz="2000" dirty="0"/>
              <a:t>приведет к сохранению не только самой страницы, но и связанных с ней рисунков, звуковых и прочих файлов в отдельной папке.</a:t>
            </a:r>
          </a:p>
          <a:p>
            <a:pPr marL="0" indent="457200" algn="just"/>
            <a:endParaRPr lang="ru-RU" sz="2000" dirty="0"/>
          </a:p>
          <a:p>
            <a:pPr marL="0" indent="457200" algn="just">
              <a:buNone/>
            </a:pPr>
            <a:r>
              <a:rPr lang="ru-RU" sz="2000" dirty="0"/>
              <a:t>Можно сохранить не только </a:t>
            </a:r>
            <a:r>
              <a:rPr lang="ru-RU" sz="2000" dirty="0" err="1"/>
              <a:t>Web</a:t>
            </a:r>
            <a:r>
              <a:rPr lang="ru-RU" sz="2000" dirty="0"/>
              <a:t>-страницу полностью, но и отдельные ее части: текст, изображения или ссылки.</a:t>
            </a:r>
          </a:p>
        </p:txBody>
      </p:sp>
    </p:spTree>
    <p:extLst>
      <p:ext uri="{BB962C8B-B14F-4D97-AF65-F5344CB8AC3E}">
        <p14:creationId xmlns:p14="http://schemas.microsoft.com/office/powerpoint/2010/main" val="2463340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143-146,</a:t>
            </a:r>
          </a:p>
          <a:p>
            <a:endParaRPr lang="ru-RU" dirty="0"/>
          </a:p>
          <a:p>
            <a:r>
              <a:rPr lang="ru-RU"/>
              <a:t>Задание: создать </a:t>
            </a:r>
            <a:r>
              <a:rPr lang="ru-RU" dirty="0"/>
              <a:t>буклет, с советами, как не стать Интернет-зависимым.</a:t>
            </a:r>
          </a:p>
        </p:txBody>
      </p:sp>
    </p:spTree>
    <p:extLst>
      <p:ext uri="{BB962C8B-B14F-4D97-AF65-F5344CB8AC3E}">
        <p14:creationId xmlns:p14="http://schemas.microsoft.com/office/powerpoint/2010/main" val="227704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Всемирная паутина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301208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endParaRPr lang="ru-RU" dirty="0"/>
          </a:p>
          <a:p>
            <a:pPr marL="0" indent="457200" algn="just">
              <a:buNone/>
            </a:pPr>
            <a:r>
              <a:rPr lang="ru-RU" dirty="0"/>
              <a:t>«Всемирная паутина» — это вольный перевод английского словосочетания «</a:t>
            </a:r>
            <a:r>
              <a:rPr lang="ru-RU" dirty="0" err="1"/>
              <a:t>World</a:t>
            </a:r>
            <a:r>
              <a:rPr lang="ru-RU" dirty="0"/>
              <a:t> </a:t>
            </a:r>
            <a:r>
              <a:rPr lang="ru-RU" dirty="0" err="1"/>
              <a:t>Wide</a:t>
            </a:r>
            <a:r>
              <a:rPr lang="ru-RU" dirty="0"/>
              <a:t> </a:t>
            </a:r>
            <a:r>
              <a:rPr lang="ru-RU" dirty="0" err="1"/>
              <a:t>Web</a:t>
            </a:r>
            <a:r>
              <a:rPr lang="ru-RU" dirty="0"/>
              <a:t>»</a:t>
            </a:r>
          </a:p>
          <a:p>
            <a:pPr marL="0" indent="457200" algn="just">
              <a:buNone/>
            </a:pPr>
            <a:endParaRPr lang="ru-RU" dirty="0"/>
          </a:p>
          <a:p>
            <a:pPr marL="0" indent="457200" algn="just">
              <a:buNone/>
            </a:pPr>
            <a:r>
              <a:rPr lang="ru-RU" dirty="0"/>
              <a:t>(часто обозначается как WWW или </a:t>
            </a:r>
            <a:r>
              <a:rPr lang="ru-RU" dirty="0" err="1"/>
              <a:t>Web</a:t>
            </a:r>
            <a:r>
              <a:rPr lang="ru-RU" dirty="0"/>
              <a:t>)</a:t>
            </a:r>
          </a:p>
          <a:p>
            <a:pPr marL="0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340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Технология WWW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1728192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400" dirty="0"/>
              <a:t>Технология WWW позволяет создавать гиперссылки.</a:t>
            </a:r>
          </a:p>
          <a:p>
            <a:pPr marL="0" indent="457200" algn="just">
              <a:buNone/>
            </a:pPr>
            <a:endParaRPr lang="ru-RU" sz="2400" dirty="0"/>
          </a:p>
          <a:p>
            <a:pPr marL="0" indent="457200" algn="just">
              <a:buNone/>
            </a:pPr>
            <a:r>
              <a:rPr lang="ru-RU" sz="2400" dirty="0" err="1"/>
              <a:t>Web</a:t>
            </a:r>
            <a:r>
              <a:rPr lang="ru-RU" sz="2400" dirty="0"/>
              <a:t>-страницы с помощью гиперссылок связаны между собой и образуют Всемирную паутину.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3573016"/>
            <a:ext cx="8363272" cy="2592288"/>
          </a:xfrm>
          <a:prstGeom prst="roundRect">
            <a:avLst/>
          </a:prstGeom>
          <a:solidFill>
            <a:srgbClr val="7030A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Гиперссылки</a:t>
            </a:r>
            <a:r>
              <a:rPr lang="ru-RU" sz="2400" dirty="0"/>
              <a:t> – это ссылки, которые реализуют переходы не только внутри исходного документа, но и на любой другой документ, находящийся на данном компьютере, и на любой документ любого компьютера, подключенного в данный момент к Интернету</a:t>
            </a:r>
            <a:r>
              <a:rPr lang="ru-RU" sz="2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538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Гиперссылка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380169" y="1556792"/>
            <a:ext cx="8440303" cy="1656184"/>
            <a:chOff x="380169" y="1556792"/>
            <a:chExt cx="8440303" cy="1656184"/>
          </a:xfrm>
        </p:grpSpPr>
        <p:cxnSp>
          <p:nvCxnSpPr>
            <p:cNvPr id="5" name="Прямая со стрелкой 4"/>
            <p:cNvCxnSpPr/>
            <p:nvPr/>
          </p:nvCxnSpPr>
          <p:spPr>
            <a:xfrm flipH="1">
              <a:off x="1763688" y="1556792"/>
              <a:ext cx="792088" cy="720080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6300192" y="1556792"/>
              <a:ext cx="720080" cy="720080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380169" y="2273602"/>
              <a:ext cx="3600400" cy="939374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Указатель ссылки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220072" y="2273602"/>
              <a:ext cx="3600400" cy="939374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ln w="10160">
                    <a:solidFill>
                      <a:schemeClr val="accent5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</a:rPr>
                <a:t>Адресная часть ссылки</a:t>
              </a:r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380169" y="3460097"/>
            <a:ext cx="3600400" cy="320926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То, что мы видим на </a:t>
            </a:r>
            <a:r>
              <a:rPr lang="ru-RU" sz="2000" dirty="0" err="1"/>
              <a:t>Web</a:t>
            </a:r>
            <a:r>
              <a:rPr lang="ru-RU" sz="2000" dirty="0"/>
              <a:t>-странице (текст или рисунок), обычно выделенный синим цветом и подчеркиванием. Активизация гиперссылки вызывает переход на другую страницу.</a:t>
            </a:r>
            <a:endParaRPr lang="ru-RU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20072" y="3460098"/>
            <a:ext cx="3600400" cy="320926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Представляет собой URL-адрес документа, на который указывает ссылка.</a:t>
            </a:r>
          </a:p>
          <a:p>
            <a:pPr algn="ctr"/>
            <a:r>
              <a:rPr lang="ru-RU" sz="2000" dirty="0"/>
              <a:t>URL-адрес документа в Интернете включает в себя протокол доступа, доменное имя или IP-адрес сервера, путь к файлу и имя файла </a:t>
            </a:r>
            <a:r>
              <a:rPr lang="ru-RU" sz="2000" dirty="0" err="1"/>
              <a:t>Web</a:t>
            </a:r>
            <a:r>
              <a:rPr lang="ru-RU" sz="2000" dirty="0"/>
              <a:t>-страницы.</a:t>
            </a:r>
          </a:p>
        </p:txBody>
      </p:sp>
    </p:spTree>
    <p:extLst>
      <p:ext uri="{BB962C8B-B14F-4D97-AF65-F5344CB8AC3E}">
        <p14:creationId xmlns:p14="http://schemas.microsoft.com/office/powerpoint/2010/main" val="68350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Протокол передачи гипертекста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457200" algn="just">
              <a:buNone/>
            </a:pPr>
            <a:r>
              <a:rPr lang="ru-RU" sz="2800" dirty="0"/>
              <a:t>Протокол доступа к документу определяет способ передачи информации.</a:t>
            </a:r>
          </a:p>
          <a:p>
            <a:pPr marL="118872" indent="457200" algn="just">
              <a:buNone/>
            </a:pPr>
            <a:endParaRPr lang="ru-RU" sz="2800" dirty="0"/>
          </a:p>
          <a:p>
            <a:pPr marL="118872" indent="457200" algn="just">
              <a:buNone/>
            </a:pPr>
            <a:r>
              <a:rPr lang="ru-RU" sz="2800" dirty="0"/>
              <a:t> Для доступа к </a:t>
            </a:r>
            <a:r>
              <a:rPr lang="ru-RU" sz="2800" dirty="0" err="1"/>
              <a:t>Web</a:t>
            </a:r>
            <a:r>
              <a:rPr lang="ru-RU" sz="2800" dirty="0"/>
              <a:t>-страницам используется протокол передачи гипертекста HTTP (</a:t>
            </a:r>
            <a:r>
              <a:rPr lang="ru-RU" sz="2800" dirty="0" err="1"/>
              <a:t>Hyper</a:t>
            </a:r>
            <a:r>
              <a:rPr lang="ru-RU" sz="2800" dirty="0"/>
              <a:t> </a:t>
            </a:r>
            <a:r>
              <a:rPr lang="ru-RU" sz="2800" dirty="0" err="1"/>
              <a:t>Text</a:t>
            </a:r>
            <a:r>
              <a:rPr lang="ru-RU" sz="2800" dirty="0"/>
              <a:t> </a:t>
            </a:r>
            <a:r>
              <a:rPr lang="ru-RU" sz="2800" dirty="0" err="1"/>
              <a:t>Transfer</a:t>
            </a:r>
            <a:r>
              <a:rPr lang="ru-RU" sz="2800" dirty="0"/>
              <a:t> </a:t>
            </a:r>
            <a:r>
              <a:rPr lang="ru-RU" sz="2800" dirty="0" err="1"/>
              <a:t>Protocol</a:t>
            </a:r>
            <a:r>
              <a:rPr lang="ru-RU" sz="2800" dirty="0"/>
              <a:t>). </a:t>
            </a:r>
          </a:p>
          <a:p>
            <a:pPr marL="118872" indent="457200" algn="just">
              <a:buNone/>
            </a:pPr>
            <a:endParaRPr lang="ru-RU" sz="2800" dirty="0"/>
          </a:p>
          <a:p>
            <a:pPr marL="118872" indent="457200" algn="just">
              <a:buNone/>
            </a:pPr>
            <a:r>
              <a:rPr lang="ru-RU" sz="2800" dirty="0"/>
              <a:t>При записи протокола после его имени следует двоеточие и два прямых </a:t>
            </a:r>
            <a:r>
              <a:rPr lang="ru-RU" sz="2800" dirty="0" err="1"/>
              <a:t>слэша</a:t>
            </a:r>
            <a:r>
              <a:rPr lang="ru-RU" sz="2800" dirty="0"/>
              <a:t>:</a:t>
            </a:r>
          </a:p>
          <a:p>
            <a:pPr marL="118872" indent="457200" algn="just">
              <a:buNone/>
            </a:pPr>
            <a:r>
              <a:rPr lang="ru-RU" sz="2800" dirty="0"/>
              <a:t> http://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317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URL-адрес </a:t>
            </a:r>
            <a:r>
              <a:rPr lang="ru-RU" dirty="0" err="1"/>
              <a:t>Web</a:t>
            </a:r>
            <a:r>
              <a:rPr lang="ru-RU" dirty="0"/>
              <a:t>-сайта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982249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ru-RU" dirty="0"/>
              <a:t>Например,</a:t>
            </a:r>
            <a:endParaRPr lang="en-US" dirty="0"/>
          </a:p>
          <a:p>
            <a:r>
              <a:rPr lang="en-US" dirty="0"/>
              <a:t>http</a:t>
            </a:r>
            <a:r>
              <a:rPr lang="ru-RU" dirty="0"/>
              <a:t>://</a:t>
            </a:r>
            <a:r>
              <a:rPr lang="en-US" dirty="0"/>
              <a:t>www</a:t>
            </a:r>
            <a:r>
              <a:rPr lang="ru-RU" dirty="0"/>
              <a:t>.</a:t>
            </a:r>
            <a:r>
              <a:rPr lang="en-US" dirty="0"/>
              <a:t>host</a:t>
            </a:r>
            <a:r>
              <a:rPr lang="ru-RU" dirty="0"/>
              <a:t>.</a:t>
            </a:r>
            <a:r>
              <a:rPr lang="en-US" dirty="0"/>
              <a:t>ru</a:t>
            </a:r>
            <a:r>
              <a:rPr lang="ru-RU" dirty="0"/>
              <a:t>/</a:t>
            </a:r>
            <a:r>
              <a:rPr lang="en-US" dirty="0"/>
              <a:t>Web</a:t>
            </a:r>
            <a:r>
              <a:rPr lang="ru-RU" dirty="0"/>
              <a:t>-сайт/</a:t>
            </a:r>
            <a:r>
              <a:rPr lang="en-US" dirty="0"/>
              <a:t>index</a:t>
            </a:r>
            <a:r>
              <a:rPr lang="ru-RU" dirty="0"/>
              <a:t>.</a:t>
            </a:r>
            <a:r>
              <a:rPr lang="en-US" dirty="0" err="1"/>
              <a:t>htm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200" y="3216207"/>
            <a:ext cx="3600400" cy="939374"/>
          </a:xfrm>
          <a:prstGeom prst="roundRect">
            <a:avLst/>
          </a:prstGeom>
          <a:solidFill>
            <a:srgbClr val="7030A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http</a:t>
            </a:r>
            <a:r>
              <a:rPr lang="ru-RU" sz="2400" dirty="0"/>
              <a:t>://</a:t>
            </a:r>
            <a:endParaRPr lang="ru-RU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2903" y="5564463"/>
            <a:ext cx="3600400" cy="939374"/>
          </a:xfrm>
          <a:prstGeom prst="roundRect">
            <a:avLst/>
          </a:prstGeom>
          <a:solidFill>
            <a:srgbClr val="7030A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/>
              <a:t>/</a:t>
            </a:r>
            <a:r>
              <a:rPr lang="en-US" sz="2400"/>
              <a:t>Web</a:t>
            </a:r>
            <a:r>
              <a:rPr lang="ru-RU" sz="2400"/>
              <a:t>-сайт/</a:t>
            </a:r>
            <a:r>
              <a:rPr lang="en-US" sz="2400"/>
              <a:t>index</a:t>
            </a:r>
            <a:r>
              <a:rPr lang="ru-RU" sz="2400"/>
              <a:t>.</a:t>
            </a:r>
            <a:r>
              <a:rPr lang="en-US" sz="2400"/>
              <a:t>htm</a:t>
            </a:r>
            <a:endParaRPr lang="ru-RU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" y="4394351"/>
            <a:ext cx="3600400" cy="939374"/>
          </a:xfrm>
          <a:prstGeom prst="roundRect">
            <a:avLst/>
          </a:prstGeom>
          <a:solidFill>
            <a:srgbClr val="7030A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www</a:t>
            </a:r>
            <a:r>
              <a:rPr lang="ru-RU" sz="2400" dirty="0"/>
              <a:t>.</a:t>
            </a:r>
            <a:r>
              <a:rPr lang="en-US" sz="2400" dirty="0"/>
              <a:t>host</a:t>
            </a:r>
            <a:r>
              <a:rPr lang="ru-RU" sz="2400" dirty="0"/>
              <a:t>.</a:t>
            </a:r>
            <a:r>
              <a:rPr lang="en-US" sz="2400" dirty="0"/>
              <a:t>ru</a:t>
            </a:r>
            <a:endParaRPr lang="ru-RU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37680" y="3216207"/>
            <a:ext cx="3600400" cy="93937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протокол доступа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72000" y="5564463"/>
            <a:ext cx="3600400" cy="93937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путь к файлу и имя файла 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Web-</a:t>
            </a:r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страницы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72000" y="4394351"/>
            <a:ext cx="3600400" cy="93937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доменное имя сервера</a:t>
            </a:r>
          </a:p>
        </p:txBody>
      </p:sp>
    </p:spTree>
    <p:extLst>
      <p:ext uri="{BB962C8B-B14F-4D97-AF65-F5344CB8AC3E}">
        <p14:creationId xmlns:p14="http://schemas.microsoft.com/office/powerpoint/2010/main" val="2794572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 разметки гипертекста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501008"/>
            <a:ext cx="8568952" cy="2880320"/>
          </a:xfrm>
        </p:spPr>
        <p:txBody>
          <a:bodyPr>
            <a:noAutofit/>
          </a:bodyPr>
          <a:lstStyle/>
          <a:p>
            <a:pPr marL="0" indent="320040" algn="just">
              <a:lnSpc>
                <a:spcPct val="120000"/>
              </a:lnSpc>
            </a:pPr>
            <a:r>
              <a:rPr lang="ru-RU" sz="2400" dirty="0"/>
              <a:t>В текстовый документ вставляются управляющие символы (тэги), в результате получается текстовый документ, который при просмотре в браузере мы видим в форме </a:t>
            </a:r>
            <a:r>
              <a:rPr lang="ru-RU" sz="2400" dirty="0" err="1"/>
              <a:t>Web</a:t>
            </a:r>
            <a:r>
              <a:rPr lang="ru-RU" sz="2400" dirty="0"/>
              <a:t>-страницы. </a:t>
            </a:r>
          </a:p>
          <a:p>
            <a:pPr marL="0" indent="320040" algn="just">
              <a:lnSpc>
                <a:spcPct val="120000"/>
              </a:lnSpc>
            </a:pPr>
            <a:endParaRPr lang="ru-RU" sz="2400" dirty="0"/>
          </a:p>
          <a:p>
            <a:pPr marL="0" indent="320040" algn="just">
              <a:lnSpc>
                <a:spcPct val="120000"/>
              </a:lnSpc>
            </a:pPr>
            <a:r>
              <a:rPr lang="ru-RU" sz="2400" dirty="0"/>
              <a:t>С помощью тэгов можно изменять размер, начертание и цвет символов, фон, определять положение текста на странице, вставлять гиперссылки и т. д.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7200" y="1628800"/>
            <a:ext cx="8229600" cy="1625750"/>
          </a:xfrm>
          <a:prstGeom prst="roundRect">
            <a:avLst/>
          </a:prstGeom>
          <a:solidFill>
            <a:srgbClr val="7030A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</a:t>
            </a:r>
            <a:r>
              <a:rPr lang="ru-RU" sz="2400" dirty="0"/>
              <a:t> (</a:t>
            </a:r>
            <a:r>
              <a:rPr lang="ru-RU" sz="2400" dirty="0" err="1"/>
              <a:t>Hyper</a:t>
            </a:r>
            <a:r>
              <a:rPr lang="ru-RU" sz="2400" dirty="0"/>
              <a:t> </a:t>
            </a:r>
            <a:r>
              <a:rPr lang="ru-RU" sz="2400" dirty="0" err="1"/>
              <a:t>Text</a:t>
            </a:r>
            <a:r>
              <a:rPr lang="ru-RU" sz="2400" dirty="0"/>
              <a:t> </a:t>
            </a:r>
            <a:r>
              <a:rPr lang="ru-RU" sz="2400" dirty="0" err="1"/>
              <a:t>Markup</a:t>
            </a:r>
            <a:r>
              <a:rPr lang="ru-RU" sz="2400" dirty="0"/>
              <a:t> </a:t>
            </a:r>
            <a:r>
              <a:rPr lang="ru-RU" sz="2400" dirty="0" err="1"/>
              <a:t>Language</a:t>
            </a:r>
            <a:r>
              <a:rPr lang="ru-RU" sz="2400" dirty="0"/>
              <a:t>) — языка разметки гипертекста для создания </a:t>
            </a:r>
            <a:r>
              <a:rPr lang="ru-RU" sz="2400" dirty="0" err="1"/>
              <a:t>Web</a:t>
            </a:r>
            <a:r>
              <a:rPr lang="ru-RU" sz="2400" dirty="0"/>
              <a:t>-страниц</a:t>
            </a:r>
          </a:p>
        </p:txBody>
      </p:sp>
    </p:spTree>
    <p:extLst>
      <p:ext uri="{BB962C8B-B14F-4D97-AF65-F5344CB8AC3E}">
        <p14:creationId xmlns:p14="http://schemas.microsoft.com/office/powerpoint/2010/main" val="1034117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 err="1"/>
              <a:t>Web</a:t>
            </a:r>
            <a:r>
              <a:rPr lang="ru-RU" sz="4800" dirty="0"/>
              <a:t>-страницы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380169" y="1556792"/>
            <a:ext cx="8440303" cy="1656184"/>
            <a:chOff x="380169" y="1556792"/>
            <a:chExt cx="8440303" cy="1656184"/>
          </a:xfrm>
        </p:grpSpPr>
        <p:cxnSp>
          <p:nvCxnSpPr>
            <p:cNvPr id="5" name="Прямая со стрелкой 4"/>
            <p:cNvCxnSpPr/>
            <p:nvPr/>
          </p:nvCxnSpPr>
          <p:spPr>
            <a:xfrm flipH="1">
              <a:off x="1763688" y="1556792"/>
              <a:ext cx="792088" cy="720080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6300192" y="1556792"/>
              <a:ext cx="720080" cy="720080"/>
            </a:xfrm>
            <a:prstGeom prst="straightConnector1">
              <a:avLst/>
            </a:prstGeom>
            <a:ln>
              <a:solidFill>
                <a:srgbClr val="7030A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Скругленный прямоугольник 6"/>
            <p:cNvSpPr/>
            <p:nvPr/>
          </p:nvSpPr>
          <p:spPr>
            <a:xfrm>
              <a:off x="380169" y="2273602"/>
              <a:ext cx="3600400" cy="939374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Интерактивные</a:t>
              </a:r>
              <a:endPara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220072" y="2273602"/>
              <a:ext cx="3600400" cy="939374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Мультимедийные</a:t>
              </a:r>
              <a:endParaRPr lang="ru-RU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380169" y="3460097"/>
            <a:ext cx="3600400" cy="320926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Содержат ссылки на различные мультимедийные объекты: графические изображения, анимацию, звук и видео.</a:t>
            </a:r>
          </a:p>
          <a:p>
            <a:pPr algn="ctr"/>
            <a:endParaRPr lang="ru-RU" sz="2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20072" y="3461589"/>
            <a:ext cx="3600400" cy="320926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Содержат формы, которые может заполнять посетитель, например,</a:t>
            </a:r>
          </a:p>
          <a:p>
            <a:pPr algn="ctr"/>
            <a:r>
              <a:rPr lang="ru-RU" sz="2000" dirty="0"/>
              <a:t>элементы управления: текстовые поля, списки, переключатели, флажки.</a:t>
            </a:r>
          </a:p>
        </p:txBody>
      </p:sp>
    </p:spTree>
    <p:extLst>
      <p:ext uri="{BB962C8B-B14F-4D97-AF65-F5344CB8AC3E}">
        <p14:creationId xmlns:p14="http://schemas.microsoft.com/office/powerpoint/2010/main" val="17273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Flash</a:t>
            </a:r>
            <a:r>
              <a:rPr lang="ru-RU" dirty="0"/>
              <a:t>-технология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2800" dirty="0" err="1"/>
              <a:t>Flash</a:t>
            </a:r>
            <a:r>
              <a:rPr lang="ru-RU" sz="2800" dirty="0"/>
              <a:t>-технология основана на использовании векторной графики и позволяет создавать мультимедийные интерактивные </a:t>
            </a:r>
            <a:r>
              <a:rPr lang="ru-RU" sz="2800" dirty="0" err="1"/>
              <a:t>Web</a:t>
            </a:r>
            <a:r>
              <a:rPr lang="ru-RU" sz="2800" dirty="0"/>
              <a:t>-страницы.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err="1"/>
              <a:t>Flash</a:t>
            </a:r>
            <a:r>
              <a:rPr lang="ru-RU" sz="2800" dirty="0"/>
              <a:t>-страницы отличаются малым информационным объемом (высокой скоростью загрузки) и высоким качеством графики.</a:t>
            </a:r>
          </a:p>
          <a:p>
            <a:pPr marL="118872" indent="0" algn="just">
              <a:buNone/>
            </a:pPr>
            <a:r>
              <a:rPr lang="ru-RU" sz="2800" dirty="0"/>
              <a:t> </a:t>
            </a:r>
          </a:p>
          <a:p>
            <a:pPr algn="just"/>
            <a:r>
              <a:rPr lang="ru-RU" sz="2800" dirty="0"/>
              <a:t>Просматриваются </a:t>
            </a:r>
            <a:r>
              <a:rPr lang="ru-RU" sz="2800" dirty="0" err="1"/>
              <a:t>Flash</a:t>
            </a:r>
            <a:r>
              <a:rPr lang="ru-RU" sz="2800" dirty="0"/>
              <a:t>-страницы с помощью </a:t>
            </a:r>
            <a:r>
              <a:rPr lang="ru-RU" sz="2800" dirty="0" err="1"/>
              <a:t>FlashPlayer</a:t>
            </a:r>
            <a:r>
              <a:rPr lang="ru-RU" sz="2800" dirty="0"/>
              <a:t>, который может быть свободно скачан из Интернета и установлен как дополнение в браузер.</a:t>
            </a:r>
          </a:p>
        </p:txBody>
      </p:sp>
    </p:spTree>
    <p:extLst>
      <p:ext uri="{BB962C8B-B14F-4D97-AF65-F5344CB8AC3E}">
        <p14:creationId xmlns:p14="http://schemas.microsoft.com/office/powerpoint/2010/main" val="2890789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707</TotalTime>
  <Words>675</Words>
  <Application>Microsoft Office PowerPoint</Application>
  <PresentationFormat>Экран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Всемирная паутина</vt:lpstr>
      <vt:lpstr>Всемирная паутина</vt:lpstr>
      <vt:lpstr>Технология WWW</vt:lpstr>
      <vt:lpstr>Гиперссылка</vt:lpstr>
      <vt:lpstr>Протокол передачи гипертекста</vt:lpstr>
      <vt:lpstr>URL-адрес Web-сайта</vt:lpstr>
      <vt:lpstr>Язык разметки гипертекста</vt:lpstr>
      <vt:lpstr>Web-страницы</vt:lpstr>
      <vt:lpstr>Flash-технология</vt:lpstr>
      <vt:lpstr>Web-сайт</vt:lpstr>
      <vt:lpstr>Интернет-портал</vt:lpstr>
      <vt:lpstr>Браузеры</vt:lpstr>
      <vt:lpstr>Сохранение Web-страниц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116</cp:revision>
  <dcterms:created xsi:type="dcterms:W3CDTF">2015-08-30T09:51:53Z</dcterms:created>
  <dcterms:modified xsi:type="dcterms:W3CDTF">2016-02-29T13:07:02Z</dcterms:modified>
</cp:coreProperties>
</file>