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1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78" r:id="rId18"/>
    <p:sldId id="294" r:id="rId19"/>
    <p:sldId id="26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32" autoAdjust="0"/>
    <p:restoredTop sz="94660"/>
  </p:normalViewPr>
  <p:slideViewPr>
    <p:cSldViewPr>
      <p:cViewPr varScale="1">
        <p:scale>
          <a:sx n="65" d="100"/>
          <a:sy n="65" d="100"/>
        </p:scale>
        <p:origin x="13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F391-77D3-4431-B256-F9EB25A7933E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EB72A-6D2D-4587-911A-44B2BC515F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09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348880"/>
            <a:ext cx="8077200" cy="2680320"/>
          </a:xfrm>
        </p:spPr>
        <p:txBody>
          <a:bodyPr/>
          <a:lstStyle/>
          <a:p>
            <a:pPr algn="ctr"/>
            <a:r>
              <a:rPr lang="ru-RU" dirty="0"/>
              <a:t>Подключение к интернету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Подключение с использованием мобильного телефона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28800"/>
            <a:ext cx="8856984" cy="511256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Для беспроводного доступа с мобильных телефонов к информационным и сервисным ресурсам Интернета используется протокол WAP. </a:t>
            </a:r>
          </a:p>
          <a:p>
            <a:pPr algn="just"/>
            <a:r>
              <a:rPr lang="ru-RU" dirty="0"/>
              <a:t>Для работы в сети Интернет по этому протоколу не нужны дополнительные устройства (один телефон с поддержкой WAP).</a:t>
            </a:r>
          </a:p>
          <a:p>
            <a:pPr algn="just"/>
            <a:r>
              <a:rPr lang="ru-RU" dirty="0"/>
              <a:t>WAP-сайты располагаются на </a:t>
            </a:r>
            <a:r>
              <a:rPr lang="ru-RU" dirty="0" err="1"/>
              <a:t>Web</a:t>
            </a:r>
            <a:r>
              <a:rPr lang="ru-RU" dirty="0"/>
              <a:t>-серверах и представлены в специальном формате WML - язык разметки адаптирован под возможности мобильного телефона (двухцветную графику, маленький экран и небольшую память).</a:t>
            </a:r>
          </a:p>
          <a:p>
            <a:pPr algn="just"/>
            <a:r>
              <a:rPr lang="ru-RU" dirty="0"/>
              <a:t>WAP-сайты содержат разнообразные политические, экономические и спортивные новости, прогноз погоды, курсы валют, электронную почту и т. д.</a:t>
            </a:r>
          </a:p>
        </p:txBody>
      </p:sp>
    </p:spTree>
    <p:extLst>
      <p:ext uri="{BB962C8B-B14F-4D97-AF65-F5344CB8AC3E}">
        <p14:creationId xmlns:p14="http://schemas.microsoft.com/office/powerpoint/2010/main" val="3881424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Беспроводное </a:t>
            </a:r>
            <a:r>
              <a:rPr lang="ru-RU" dirty="0" err="1"/>
              <a:t>Wi</a:t>
            </a:r>
            <a:r>
              <a:rPr lang="ru-RU" dirty="0"/>
              <a:t>-</a:t>
            </a:r>
            <a:r>
              <a:rPr lang="ru-RU" dirty="0" err="1"/>
              <a:t>Fi</a:t>
            </a:r>
            <a:r>
              <a:rPr lang="ru-RU" dirty="0"/>
              <a:t>-подключение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11256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В общественных местах (аэропортах, вокзалах, кафе и др.) устанавливаются точки беспроводного доступа в Интернет.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Посетители этих мест с ноутбука, оснащенного сетевой картой </a:t>
            </a:r>
            <a:r>
              <a:rPr lang="ru-RU" dirty="0" err="1"/>
              <a:t>Wi-Fi</a:t>
            </a:r>
            <a:r>
              <a:rPr lang="ru-RU" dirty="0"/>
              <a:t>, могут соединиться с Интернетом на скорости до 54 Мбит/с.</a:t>
            </a:r>
          </a:p>
          <a:p>
            <a:pPr marL="118872" indent="0" algn="just">
              <a:buNone/>
            </a:pPr>
            <a:endParaRPr lang="ru-RU" dirty="0"/>
          </a:p>
          <a:p>
            <a:pPr algn="just"/>
            <a:r>
              <a:rPr lang="ru-RU" dirty="0"/>
              <a:t>Скорость зависит от расстояния до точки доступа, наличия препятствий для прохождения электромагнитных волн и от количества подключенных компьютеров.</a:t>
            </a:r>
          </a:p>
        </p:txBody>
      </p:sp>
    </p:spTree>
    <p:extLst>
      <p:ext uri="{BB962C8B-B14F-4D97-AF65-F5344CB8AC3E}">
        <p14:creationId xmlns:p14="http://schemas.microsoft.com/office/powerpoint/2010/main" val="3042249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Беспроводное </a:t>
            </a:r>
            <a:r>
              <a:rPr lang="ru-RU" dirty="0" err="1"/>
              <a:t>Wi</a:t>
            </a:r>
            <a:r>
              <a:rPr lang="ru-RU" dirty="0"/>
              <a:t>-</a:t>
            </a:r>
            <a:r>
              <a:rPr lang="ru-RU" dirty="0" err="1"/>
              <a:t>Fi</a:t>
            </a:r>
            <a:r>
              <a:rPr lang="ru-RU" dirty="0"/>
              <a:t>-подключение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1844824"/>
            <a:ext cx="4474840" cy="4555976"/>
          </a:xfrm>
        </p:spPr>
        <p:txBody>
          <a:bodyPr>
            <a:normAutofit fontScale="85000" lnSpcReduction="20000"/>
          </a:bodyPr>
          <a:lstStyle/>
          <a:p>
            <a:pPr marL="118872" indent="457200" algn="just">
              <a:buNone/>
            </a:pPr>
            <a:r>
              <a:rPr lang="ru-RU" dirty="0"/>
              <a:t>Смартфон (коммуникатор) — устройство, совмещающее функции мобильного телефона и карманного персонального компьютера.</a:t>
            </a:r>
          </a:p>
          <a:p>
            <a:pPr marL="118872" indent="457200" algn="just">
              <a:buNone/>
            </a:pPr>
            <a:r>
              <a:rPr lang="ru-RU" dirty="0"/>
              <a:t>Предоставляет пользователю выбор способов подключения к Интернету на основе беспроводных технологий (GPRS, </a:t>
            </a:r>
            <a:r>
              <a:rPr lang="ru-RU" dirty="0" err="1"/>
              <a:t>Wi-Fi</a:t>
            </a:r>
            <a:r>
              <a:rPr lang="ru-RU" dirty="0"/>
              <a:t> и др.).</a:t>
            </a:r>
          </a:p>
        </p:txBody>
      </p:sp>
      <p:pic>
        <p:nvPicPr>
          <p:cNvPr id="40962" name="Picture 2" descr="http://www.pan.md/images/site/article/0f399f251c957fceb66aeeefd2b4d8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276872"/>
            <a:ext cx="3750549" cy="281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861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Подключение по локальной сети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856984" cy="51845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Интернет-провайдер подводит кабель (витую пару) локальной сети непосредственно в квартиру потребителя и подключает ее к сетевой карте компьютера. </a:t>
            </a:r>
          </a:p>
          <a:p>
            <a:pPr marL="118872" indent="0" algn="just">
              <a:buNone/>
            </a:pPr>
            <a:r>
              <a:rPr lang="ru-RU" dirty="0"/>
              <a:t>Скорость выхода в Интернет зависит:</a:t>
            </a:r>
          </a:p>
          <a:p>
            <a:pPr algn="just"/>
            <a:r>
              <a:rPr lang="ru-RU" dirty="0"/>
              <a:t>от скорости сетевых карт,</a:t>
            </a:r>
          </a:p>
          <a:p>
            <a:pPr algn="just"/>
            <a:r>
              <a:rPr lang="ru-RU" dirty="0"/>
              <a:t>от скорости каналов подключения Интернет-провайдера к Интернету,</a:t>
            </a:r>
          </a:p>
          <a:p>
            <a:pPr algn="just"/>
            <a:r>
              <a:rPr lang="ru-RU" dirty="0"/>
              <a:t>от количества подключенных пользователей.</a:t>
            </a:r>
          </a:p>
          <a:p>
            <a:pPr marL="118872" indent="0" algn="just">
              <a:buNone/>
            </a:pPr>
            <a:r>
              <a:rPr lang="ru-RU" dirty="0"/>
              <a:t>В локальной сети Интернет-провайдера можно найти музыку, видеоролики, фильмы, файловые архивы и т.д.</a:t>
            </a:r>
          </a:p>
        </p:txBody>
      </p:sp>
    </p:spTree>
    <p:extLst>
      <p:ext uri="{BB962C8B-B14F-4D97-AF65-F5344CB8AC3E}">
        <p14:creationId xmlns:p14="http://schemas.microsoft.com/office/powerpoint/2010/main" val="1933519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Подключение по оптоволоконной линии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112567"/>
          </a:xfrm>
        </p:spPr>
        <p:txBody>
          <a:bodyPr>
            <a:normAutofit fontScale="92500" lnSpcReduction="10000"/>
          </a:bodyPr>
          <a:lstStyle/>
          <a:p>
            <a:pPr indent="320040" algn="just"/>
            <a:r>
              <a:rPr lang="ru-RU" dirty="0"/>
              <a:t>Для подключения больших локальных сетей (несколько десятков компьютеров) используется оптоволоконный канал. </a:t>
            </a:r>
          </a:p>
          <a:p>
            <a:pPr indent="320040" algn="just"/>
            <a:r>
              <a:rPr lang="ru-RU" dirty="0"/>
              <a:t>Оптоволокно позволяет передавать цифровую информацию на большие расстояния и с высокой скоростью передачи данных (до десятков Гбит/с).</a:t>
            </a:r>
          </a:p>
          <a:p>
            <a:pPr indent="320040" algn="just"/>
            <a:r>
              <a:rPr lang="ru-RU" dirty="0"/>
              <a:t>На концах оптоволоконной линии у потребителя и Интернет-провайдера устанавливаются оптические модемы  (преобразуют электрические импульсы в оптический сигнал и, обратно).</a:t>
            </a:r>
          </a:p>
        </p:txBody>
      </p:sp>
    </p:spTree>
    <p:extLst>
      <p:ext uri="{BB962C8B-B14F-4D97-AF65-F5344CB8AC3E}">
        <p14:creationId xmlns:p14="http://schemas.microsoft.com/office/powerpoint/2010/main" val="113032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Подключение по спутниковому каналу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530120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В случаях когда прокладка кабеля затруднена или невозможна, используются спутниковые линии связи между Интернет-провайдером и клиентом.</a:t>
            </a:r>
          </a:p>
          <a:p>
            <a:pPr algn="just"/>
            <a:r>
              <a:rPr lang="ru-RU" dirty="0"/>
              <a:t>Используется приемная антенна для реализации высокоскоростного канала, по которому поступают данные из Интернета через спутник.</a:t>
            </a:r>
          </a:p>
          <a:p>
            <a:pPr algn="just"/>
            <a:r>
              <a:rPr lang="ru-RU" dirty="0"/>
              <a:t>Исходящие от пользователя данные (запросы на загрузку страниц) передаются через наземный канал (</a:t>
            </a:r>
            <a:r>
              <a:rPr lang="ru-RU" dirty="0" err="1"/>
              <a:t>Dial-Up</a:t>
            </a:r>
            <a:r>
              <a:rPr lang="ru-RU" dirty="0"/>
              <a:t>- или ADSL-подключение по телефонным линиям, мобильный телефон с GPRS и т. д.).</a:t>
            </a:r>
          </a:p>
          <a:p>
            <a:pPr algn="just"/>
            <a:r>
              <a:rPr lang="ru-RU" dirty="0"/>
              <a:t>Двунаправленный спутниковый доступ к сети Интернет использует приемопередающую антенну для реализации высокоскоростных каналов для приема/передачи данных из Интернета через спутник.</a:t>
            </a:r>
          </a:p>
        </p:txBody>
      </p:sp>
    </p:spTree>
    <p:extLst>
      <p:ext uri="{BB962C8B-B14F-4D97-AF65-F5344CB8AC3E}">
        <p14:creationId xmlns:p14="http://schemas.microsoft.com/office/powerpoint/2010/main" val="1068576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Способы подключения к Интернету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5921397"/>
              </p:ext>
            </p:extLst>
          </p:nvPr>
        </p:nvGraphicFramePr>
        <p:xfrm>
          <a:off x="179512" y="1844824"/>
          <a:ext cx="8821564" cy="4804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89" name="Точечный рисунок" r:id="rId3" imgW="5800000" imgH="3161905" progId="Paint.Picture">
                  <p:embed/>
                </p:oleObj>
              </mc:Choice>
              <mc:Fallback>
                <p:oleObj name="Точечный рисунок" r:id="rId3" imgW="5800000" imgH="316190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844824"/>
                        <a:ext cx="8821564" cy="48042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13906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/>
              <a:t>Ответить письменно на вопросы:</a:t>
            </a:r>
          </a:p>
          <a:p>
            <a:pPr marL="633222" indent="-514350">
              <a:buAutoNum type="arabicPeriod"/>
            </a:pPr>
            <a:r>
              <a:rPr lang="ru-RU" dirty="0"/>
              <a:t>Какой способ подключения целесообразно выбрать для подключения к Интернету компьютерного класса? </a:t>
            </a:r>
          </a:p>
          <a:p>
            <a:pPr marL="633222" indent="-514350">
              <a:buAutoNum type="arabicPeriod"/>
            </a:pPr>
            <a:r>
              <a:rPr lang="ru-RU" dirty="0"/>
              <a:t>Какой способ подключения целесообразно выбрать для подключения к Интернету домашнего настольного компьютера?</a:t>
            </a:r>
          </a:p>
          <a:p>
            <a:pPr marL="633222" indent="-514350">
              <a:buAutoNum type="arabicPeriod"/>
            </a:pPr>
            <a:r>
              <a:rPr lang="ru-RU" dirty="0"/>
              <a:t>Какой способ подключения целесообразно выбрать для подключения к Интернету ноутбука?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Практическое занятие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Ответить письменно на вопросы:</a:t>
            </a:r>
          </a:p>
          <a:p>
            <a:pPr marL="633222" indent="-514350">
              <a:buFont typeface="+mj-lt"/>
              <a:buAutoNum type="arabicPeriod" startAt="4"/>
            </a:pPr>
            <a:r>
              <a:rPr lang="ru-RU" dirty="0"/>
              <a:t>От чего зависит реальная скорость подключения к Интернету с помощью ADSL-соединения? </a:t>
            </a:r>
          </a:p>
          <a:p>
            <a:pPr marL="633222" indent="-514350">
              <a:buFont typeface="+mj-lt"/>
              <a:buAutoNum type="arabicPeriod" startAt="4"/>
            </a:pPr>
            <a:r>
              <a:rPr lang="ru-RU" dirty="0"/>
              <a:t>От чего зависит реальная скорость подключения к Интернету  с помощью GPRS-соединения? </a:t>
            </a:r>
          </a:p>
          <a:p>
            <a:pPr marL="633222" indent="-514350">
              <a:buFont typeface="+mj-lt"/>
              <a:buAutoNum type="arabicPeriod" startAt="4"/>
            </a:pPr>
            <a:r>
              <a:rPr lang="ru-RU" dirty="0"/>
              <a:t>От чего зависит реальная скорость подключения к Интернету с помощью локальной сети?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5006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43050"/>
            <a:ext cx="8543956" cy="5000660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ru-RU" sz="2800" dirty="0"/>
              <a:t>Стр. 138-142.</a:t>
            </a:r>
          </a:p>
          <a:p>
            <a:pPr marL="118872" indent="0">
              <a:buNone/>
            </a:pPr>
            <a:endParaRPr lang="ru-RU" sz="2800" dirty="0"/>
          </a:p>
          <a:p>
            <a:pPr marL="118872" indent="0" algn="just">
              <a:spcAft>
                <a:spcPts val="0"/>
              </a:spcAft>
              <a:buNone/>
            </a:pPr>
            <a:r>
              <a:rPr lang="ru-RU" dirty="0"/>
              <a:t>Подготовиться к письменному опросу.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Интернет-провайдеры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301208"/>
          </a:xfrm>
        </p:spPr>
        <p:txBody>
          <a:bodyPr>
            <a:normAutofit fontScale="85000" lnSpcReduction="20000"/>
          </a:bodyPr>
          <a:lstStyle/>
          <a:p>
            <a:pPr marL="0" indent="457200" algn="just">
              <a:buNone/>
            </a:pPr>
            <a:r>
              <a:rPr lang="ru-RU" dirty="0"/>
              <a:t>Подключение пользователей к Интернету обеспечивают Интернет-провайдеры, серверы которых имеют обычно несколько высокоскоростных линий связи с Интернетом. </a:t>
            </a:r>
          </a:p>
          <a:p>
            <a:pPr marL="0" indent="457200" algn="just">
              <a:buNone/>
            </a:pPr>
            <a:endParaRPr lang="ru-RU" sz="1900" dirty="0"/>
          </a:p>
          <a:p>
            <a:pPr marL="118872" indent="457200">
              <a:buNone/>
            </a:pPr>
            <a:r>
              <a:rPr lang="ru-RU" dirty="0"/>
              <a:t>Услуги Интернет-провайдеров:</a:t>
            </a:r>
          </a:p>
          <a:p>
            <a:r>
              <a:rPr lang="ru-RU" dirty="0"/>
              <a:t>доступ в Интернет, </a:t>
            </a:r>
          </a:p>
          <a:p>
            <a:r>
              <a:rPr lang="ru-RU" dirty="0"/>
              <a:t>выделение дискового пространства для хранения и обеспечения работы сайтов, </a:t>
            </a:r>
          </a:p>
          <a:p>
            <a:r>
              <a:rPr lang="ru-RU" dirty="0"/>
              <a:t>поддержка работы почтовых ящиков и др.</a:t>
            </a:r>
          </a:p>
          <a:p>
            <a:pPr marL="118872" indent="0">
              <a:buNone/>
            </a:pPr>
            <a:endParaRPr lang="ru-RU" sz="2100" dirty="0"/>
          </a:p>
          <a:p>
            <a:pPr marL="118872" indent="457200" algn="just">
              <a:buNone/>
            </a:pPr>
            <a:r>
              <a:rPr lang="ru-RU" dirty="0"/>
              <a:t>Интернет-провайдеры предоставляют пользователям доступ в Интернет как с постоянным, так и с динамическим IP-адресом, который может меняться при каждом подключении к сети. В процессе сеанса работы в Интернете можно определить свой текущий IP-адрес.</a:t>
            </a:r>
          </a:p>
        </p:txBody>
      </p:sp>
    </p:spTree>
    <p:extLst>
      <p:ext uri="{BB962C8B-B14F-4D97-AF65-F5344CB8AC3E}">
        <p14:creationId xmlns:p14="http://schemas.microsoft.com/office/powerpoint/2010/main" val="2963400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Dial</a:t>
            </a:r>
            <a:r>
              <a:rPr lang="ru-RU" dirty="0"/>
              <a:t>-</a:t>
            </a:r>
            <a:r>
              <a:rPr lang="ru-RU" dirty="0" err="1"/>
              <a:t>up</a:t>
            </a:r>
            <a:r>
              <a:rPr lang="ru-RU" dirty="0"/>
              <a:t>-подключение по телефонной линии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518457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Для подключения отдельных компьютеров могут использоваться аналоговые модемы, которые обеспечивают передачу цифровых компьютерных данных по аналоговым телефонным каналам со скоростью до 56 Кбит/с. </a:t>
            </a:r>
          </a:p>
          <a:p>
            <a:pPr algn="just"/>
            <a:r>
              <a:rPr lang="ru-RU" dirty="0"/>
              <a:t>При этом телефонная линия оказывается занята, и разговор по обычному телефону невозможен.</a:t>
            </a:r>
          </a:p>
          <a:p>
            <a:pPr algn="just"/>
            <a:r>
              <a:rPr lang="ru-RU" dirty="0"/>
              <a:t>На передающей стороне реализуется модуляция аналогового электрического сигнала определенной частоты (несущей) последовательностями электрических импульсов. </a:t>
            </a:r>
          </a:p>
          <a:p>
            <a:pPr algn="just"/>
            <a:r>
              <a:rPr lang="ru-RU" dirty="0"/>
              <a:t>Компьютер посылает модему последовательности электрических импульсов, а модем преобразует цифровые сигналы компьютера в модулированный аналоговый сигнал.</a:t>
            </a:r>
          </a:p>
        </p:txBody>
      </p:sp>
    </p:spTree>
    <p:extLst>
      <p:ext uri="{BB962C8B-B14F-4D97-AF65-F5344CB8AC3E}">
        <p14:creationId xmlns:p14="http://schemas.microsoft.com/office/powerpoint/2010/main" val="4118534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Dial</a:t>
            </a:r>
            <a:r>
              <a:rPr lang="ru-RU" dirty="0"/>
              <a:t>-</a:t>
            </a:r>
            <a:r>
              <a:rPr lang="ru-RU" dirty="0" err="1"/>
              <a:t>up</a:t>
            </a:r>
            <a:r>
              <a:rPr lang="ru-RU" dirty="0"/>
              <a:t>-подключение по телефонной линии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789039"/>
            <a:ext cx="8784976" cy="2957399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/>
              <a:t>Простейшим случаем модуляции, известным из курса физики, является амплитудная модуляция, в этом случае несущий аналоговый сигнал с постоянной амплитудой в процессе модуляции преобразуется в аналоговый сигнал с переменной амплитудой.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421416"/>
              </p:ext>
            </p:extLst>
          </p:nvPr>
        </p:nvGraphicFramePr>
        <p:xfrm>
          <a:off x="611560" y="1563623"/>
          <a:ext cx="7704856" cy="190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5" name="Точечный рисунок" r:id="rId3" imgW="5601482" imgH="1380952" progId="Paint.Picture">
                  <p:embed/>
                </p:oleObj>
              </mc:Choice>
              <mc:Fallback>
                <p:oleObj name="Точечный рисунок" r:id="rId3" imgW="5601482" imgH="1380952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563623"/>
                        <a:ext cx="7704856" cy="19043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4903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/>
              <a:t>Dial</a:t>
            </a:r>
            <a:r>
              <a:rPr lang="ru-RU" dirty="0"/>
              <a:t>-</a:t>
            </a:r>
            <a:r>
              <a:rPr lang="ru-RU" dirty="0" err="1"/>
              <a:t>up</a:t>
            </a:r>
            <a:r>
              <a:rPr lang="ru-RU" dirty="0"/>
              <a:t>-подключение по телефонной линии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5191"/>
            <a:ext cx="8496944" cy="482216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/>
              <a:t>Модулированный аналоговый сигнал передается по телефонной линии. </a:t>
            </a:r>
          </a:p>
          <a:p>
            <a:pPr algn="just"/>
            <a:r>
              <a:rPr lang="ru-RU" dirty="0"/>
              <a:t>На принимающей стороне модем производит обратное преобразование — демодуляцию, т. е. преобразует входящий аналоговый сигнал в последовательность цифровых импульсов.</a:t>
            </a:r>
          </a:p>
          <a:p>
            <a:pPr algn="just"/>
            <a:r>
              <a:rPr lang="ru-RU" dirty="0"/>
              <a:t>Аналоговый модем обеспечивает модуляцию и демодуляцию сигнала при его передаче по телефонным линиям.</a:t>
            </a:r>
          </a:p>
        </p:txBody>
      </p:sp>
    </p:spTree>
    <p:extLst>
      <p:ext uri="{BB962C8B-B14F-4D97-AF65-F5344CB8AC3E}">
        <p14:creationId xmlns:p14="http://schemas.microsoft.com/office/powerpoint/2010/main" val="188514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ADSL-подключение по телефонной линии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84976" cy="5112567"/>
          </a:xfrm>
        </p:spPr>
        <p:txBody>
          <a:bodyPr>
            <a:normAutofit fontScale="70000" lnSpcReduction="20000"/>
          </a:bodyPr>
          <a:lstStyle/>
          <a:p>
            <a:pPr marL="118872" indent="457200" algn="just">
              <a:buNone/>
            </a:pPr>
            <a:r>
              <a:rPr lang="ru-RU" dirty="0"/>
              <a:t>Для подключения отдельных компьютеров или небольших локальных сетей может использоваться технология ADSL.</a:t>
            </a:r>
          </a:p>
          <a:p>
            <a:pPr marL="118872" indent="457200" algn="just">
              <a:buNone/>
            </a:pPr>
            <a:r>
              <a:rPr lang="ru-RU" dirty="0"/>
              <a:t>Информация по телефонной линии передается в виде цифровых сигналов со значительно более высокочастотной модуляцией, чем та, которая обычно используется для традиционной аналоговой телефонной связи.</a:t>
            </a:r>
          </a:p>
          <a:p>
            <a:pPr marL="118872" indent="457200" algn="just">
              <a:buNone/>
            </a:pPr>
            <a:r>
              <a:rPr lang="ru-RU" dirty="0"/>
              <a:t>Для создания соединения ADSL требуются два ADSL-модема:</a:t>
            </a:r>
          </a:p>
          <a:p>
            <a:pPr algn="just"/>
            <a:r>
              <a:rPr lang="ru-RU" dirty="0"/>
              <a:t>один у Интернет-провайдера</a:t>
            </a:r>
          </a:p>
          <a:p>
            <a:pPr algn="just"/>
            <a:r>
              <a:rPr lang="ru-RU" dirty="0"/>
              <a:t>один у конечного пользователя.</a:t>
            </a:r>
          </a:p>
          <a:p>
            <a:pPr marL="118872" indent="457200" algn="just">
              <a:buNone/>
            </a:pPr>
            <a:r>
              <a:rPr lang="ru-RU" dirty="0"/>
              <a:t>Между этими двумя модемами — обычный телефонный провод.</a:t>
            </a:r>
          </a:p>
          <a:p>
            <a:pPr marL="118872" indent="457200" algn="just">
              <a:buNone/>
            </a:pPr>
            <a:r>
              <a:rPr lang="ru-RU" dirty="0"/>
              <a:t>На телефонной линии организуются три информационных канала:</a:t>
            </a:r>
          </a:p>
          <a:p>
            <a:pPr algn="just"/>
            <a:r>
              <a:rPr lang="ru-RU" dirty="0"/>
              <a:t>канал обычной телефонной связи,</a:t>
            </a:r>
          </a:p>
          <a:p>
            <a:pPr algn="just"/>
            <a:r>
              <a:rPr lang="ru-RU" dirty="0"/>
              <a:t>исходящий поток передачи данных,</a:t>
            </a:r>
          </a:p>
          <a:p>
            <a:pPr algn="just"/>
            <a:r>
              <a:rPr lang="ru-RU" dirty="0"/>
              <a:t>входящий поток передачи данных. </a:t>
            </a:r>
          </a:p>
          <a:p>
            <a:pPr marL="118872" indent="0" algn="just">
              <a:buNone/>
            </a:pPr>
            <a:endParaRPr lang="ru-RU" dirty="0"/>
          </a:p>
          <a:p>
            <a:pPr marL="118872" indent="457200" algn="just">
              <a:buNone/>
            </a:pPr>
            <a:r>
              <a:rPr lang="ru-RU" dirty="0"/>
              <a:t>Благодаря этому телефонный разговор можно вести одновременно с приемом/передачей данных.</a:t>
            </a:r>
          </a:p>
        </p:txBody>
      </p:sp>
    </p:spTree>
    <p:extLst>
      <p:ext uri="{BB962C8B-B14F-4D97-AF65-F5344CB8AC3E}">
        <p14:creationId xmlns:p14="http://schemas.microsoft.com/office/powerpoint/2010/main" val="3438559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ADSL-подключение по телефонной линии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5229200"/>
          </a:xfrm>
        </p:spPr>
        <p:txBody>
          <a:bodyPr>
            <a:normAutofit/>
          </a:bodyPr>
          <a:lstStyle/>
          <a:p>
            <a:pPr marL="118872" indent="457200" algn="just">
              <a:buNone/>
            </a:pPr>
            <a:r>
              <a:rPr lang="ru-RU" dirty="0"/>
              <a:t>Обмен данными между ADSL-модемами идет, соответственно, на трех диапазонах частот:</a:t>
            </a:r>
          </a:p>
          <a:p>
            <a:pPr algn="just"/>
            <a:r>
              <a:rPr lang="ru-RU" dirty="0"/>
              <a:t>для использования обычной телефонной связи от 0 до 4 КГц,</a:t>
            </a:r>
          </a:p>
          <a:p>
            <a:pPr algn="just"/>
            <a:r>
              <a:rPr lang="ru-RU" dirty="0"/>
              <a:t>для передачи данных от 25 до 160 КГц,</a:t>
            </a:r>
          </a:p>
          <a:p>
            <a:pPr algn="just"/>
            <a:r>
              <a:rPr lang="ru-RU" dirty="0"/>
              <a:t>для приема данных от 250 КГц до 1,5 МГц.</a:t>
            </a:r>
          </a:p>
          <a:p>
            <a:pPr marL="118872" indent="457200" algn="just">
              <a:buNone/>
            </a:pPr>
            <a:r>
              <a:rPr lang="ru-RU" dirty="0"/>
              <a:t>Чем шире полоса пропускания частот, тем быстрее передаются данные.</a:t>
            </a:r>
          </a:p>
        </p:txBody>
      </p:sp>
    </p:spTree>
    <p:extLst>
      <p:ext uri="{BB962C8B-B14F-4D97-AF65-F5344CB8AC3E}">
        <p14:creationId xmlns:p14="http://schemas.microsoft.com/office/powerpoint/2010/main" val="3493130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ADSL-подключение по телефонной линии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346079"/>
            <a:ext cx="9036495" cy="2511921"/>
          </a:xfrm>
        </p:spPr>
        <p:txBody>
          <a:bodyPr>
            <a:normAutofit fontScale="85000" lnSpcReduction="10000"/>
          </a:bodyPr>
          <a:lstStyle/>
          <a:p>
            <a:pPr marL="118872" indent="457200" algn="just">
              <a:buNone/>
            </a:pPr>
            <a:r>
              <a:rPr lang="ru-RU" dirty="0"/>
              <a:t>В зависимости от расстояния до телефонной станции и качества линии скорость исходящего потока данных составляет от 128 Кбит/с до 1,2 Мбит/с, а скорость входящего потока — от 128 Кбит/с до 8 Мбит/с.</a:t>
            </a:r>
          </a:p>
          <a:p>
            <a:pPr marL="118872" indent="457200" algn="just">
              <a:buNone/>
            </a:pPr>
            <a:r>
              <a:rPr lang="ru-RU" dirty="0"/>
              <a:t> Это отвечает интересам пользователя, так как он всегда больше информации получает, чем передает.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498202"/>
              </p:ext>
            </p:extLst>
          </p:nvPr>
        </p:nvGraphicFramePr>
        <p:xfrm>
          <a:off x="954807" y="1563623"/>
          <a:ext cx="7234386" cy="2782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8" name="Точечный рисунок" r:id="rId3" imgW="5723810" imgH="2209524" progId="Paint.Picture">
                  <p:embed/>
                </p:oleObj>
              </mc:Choice>
              <mc:Fallback>
                <p:oleObj name="Точечный рисунок" r:id="rId3" imgW="5723810" imgH="2209524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807" y="1563623"/>
                        <a:ext cx="7234386" cy="27824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0251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Подключение с использованием мобильного телефона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30120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Для доступа в Интернет можно использовать сеть мобильной телефонной связи, которая позволяет передавать не только голосовые сообщения, но и данные.</a:t>
            </a:r>
          </a:p>
          <a:p>
            <a:pPr algn="just"/>
            <a:r>
              <a:rPr lang="ru-RU" dirty="0"/>
              <a:t>Операторы мобильной телефонной связи и Интернет-провайдеры обеспечивают возможность передачи данных между этими сетями.</a:t>
            </a:r>
          </a:p>
          <a:p>
            <a:pPr algn="just"/>
            <a:r>
              <a:rPr lang="ru-RU" dirty="0"/>
              <a:t>Мобильный телефон, оснащенный модемом, подключается обычно к USB-порту компьютера, что обеспечивает возможность высокоскоростного доступа в Интернет по технологии GPRS.</a:t>
            </a:r>
          </a:p>
          <a:p>
            <a:pPr algn="just"/>
            <a:r>
              <a:rPr lang="ru-RU" dirty="0"/>
              <a:t>Максимально возможная скорость передачи данных может достигать 384 Кбит/с.</a:t>
            </a:r>
          </a:p>
          <a:p>
            <a:pPr algn="just"/>
            <a:r>
              <a:rPr lang="ru-RU" dirty="0"/>
              <a:t>Важно, что эта технология позволяет одновременно вести разговор по мобильному телефону и проводить обмен данными между компьютером и Интернетом.</a:t>
            </a:r>
          </a:p>
        </p:txBody>
      </p:sp>
    </p:spTree>
    <p:extLst>
      <p:ext uri="{BB962C8B-B14F-4D97-AF65-F5344CB8AC3E}">
        <p14:creationId xmlns:p14="http://schemas.microsoft.com/office/powerpoint/2010/main" val="29095418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628</TotalTime>
  <Words>1066</Words>
  <Application>Microsoft Office PowerPoint</Application>
  <PresentationFormat>Экран (4:3)</PresentationFormat>
  <Paragraphs>94</Paragraphs>
  <Slides>19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Corbel</vt:lpstr>
      <vt:lpstr>Wingdings</vt:lpstr>
      <vt:lpstr>Wingdings 2</vt:lpstr>
      <vt:lpstr>Wingdings 3</vt:lpstr>
      <vt:lpstr>Модульная</vt:lpstr>
      <vt:lpstr>Изображение Paintbrush</vt:lpstr>
      <vt:lpstr>Подключение к интернету</vt:lpstr>
      <vt:lpstr>Интернет-провайдеры</vt:lpstr>
      <vt:lpstr>Dial-up-подключение по телефонной линии</vt:lpstr>
      <vt:lpstr>Dial-up-подключение по телефонной линии</vt:lpstr>
      <vt:lpstr>Dial-up-подключение по телефонной линии</vt:lpstr>
      <vt:lpstr>ADSL-подключение по телефонной линии</vt:lpstr>
      <vt:lpstr>ADSL-подключение по телефонной линии</vt:lpstr>
      <vt:lpstr>ADSL-подключение по телефонной линии</vt:lpstr>
      <vt:lpstr>Подключение с использованием мобильного телефона</vt:lpstr>
      <vt:lpstr>Подключение с использованием мобильного телефона</vt:lpstr>
      <vt:lpstr>Беспроводное Wi-Fi-подключение</vt:lpstr>
      <vt:lpstr>Беспроводное Wi-Fi-подключение</vt:lpstr>
      <vt:lpstr>Подключение по локальной сети</vt:lpstr>
      <vt:lpstr>Подключение по оптоволоконной линии</vt:lpstr>
      <vt:lpstr>Подключение по спутниковому каналу</vt:lpstr>
      <vt:lpstr>Способы подключения к Интернету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Wika</cp:lastModifiedBy>
  <cp:revision>104</cp:revision>
  <dcterms:created xsi:type="dcterms:W3CDTF">2015-08-30T09:51:53Z</dcterms:created>
  <dcterms:modified xsi:type="dcterms:W3CDTF">2016-02-15T15:52:48Z</dcterms:modified>
</cp:coreProperties>
</file>