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7"/>
  </p:notesMasterIdLst>
  <p:sldIdLst>
    <p:sldId id="256" r:id="rId2"/>
    <p:sldId id="267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78" r:id="rId15"/>
    <p:sldId id="26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32" autoAdjust="0"/>
    <p:restoredTop sz="94660"/>
  </p:normalViewPr>
  <p:slideViewPr>
    <p:cSldViewPr>
      <p:cViewPr varScale="1">
        <p:scale>
          <a:sx n="65" d="100"/>
          <a:sy n="65" d="100"/>
        </p:scale>
        <p:origin x="13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mbler.ru/" TargetMode="External"/><Relationship Id="rId2" Type="http://schemas.openxmlformats.org/officeDocument/2006/relationships/hyperlink" Target="http://www.microsoft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8077200" cy="3671902"/>
          </a:xfrm>
        </p:spPr>
        <p:txBody>
          <a:bodyPr/>
          <a:lstStyle/>
          <a:p>
            <a:pPr algn="ctr"/>
            <a:r>
              <a:rPr lang="ru-RU" dirty="0"/>
              <a:t>Глобальная </a:t>
            </a:r>
            <a:br>
              <a:rPr lang="ru-RU" dirty="0"/>
            </a:br>
            <a:r>
              <a:rPr lang="ru-RU" dirty="0"/>
              <a:t>компьютерная </a:t>
            </a:r>
            <a:br>
              <a:rPr lang="ru-RU" dirty="0"/>
            </a:br>
            <a:r>
              <a:rPr lang="ru-RU" dirty="0"/>
              <a:t>сеть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Доменная система имен</a:t>
            </a:r>
          </a:p>
        </p:txBody>
      </p:sp>
      <p:sp>
        <p:nvSpPr>
          <p:cNvPr id="4" name="Овал 3"/>
          <p:cNvSpPr/>
          <p:nvPr/>
        </p:nvSpPr>
        <p:spPr>
          <a:xfrm>
            <a:off x="611560" y="1700808"/>
            <a:ext cx="3744416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Географические</a:t>
            </a:r>
          </a:p>
        </p:txBody>
      </p:sp>
      <p:sp>
        <p:nvSpPr>
          <p:cNvPr id="5" name="Овал 4"/>
          <p:cNvSpPr/>
          <p:nvPr/>
        </p:nvSpPr>
        <p:spPr>
          <a:xfrm>
            <a:off x="4942384" y="1700808"/>
            <a:ext cx="3744416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Административные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1560" y="2924944"/>
            <a:ext cx="3744416" cy="345638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/>
              <a:t>Каждой стране соответствует двухбуквенный код (России принадлежит географический домен ru).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938099" y="2924944"/>
            <a:ext cx="3744416" cy="34563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/>
              <a:t>Позволяют определить профиль организации, владельца домена: </a:t>
            </a:r>
          </a:p>
          <a:p>
            <a:r>
              <a:rPr lang="ru-RU" sz="2400" dirty="0" err="1"/>
              <a:t>com</a:t>
            </a:r>
            <a:r>
              <a:rPr lang="ru-RU" sz="2400" dirty="0"/>
              <a:t> — коммерческая, </a:t>
            </a:r>
            <a:r>
              <a:rPr lang="ru-RU" sz="2400" dirty="0" err="1"/>
              <a:t>net</a:t>
            </a:r>
            <a:r>
              <a:rPr lang="ru-RU" sz="2400" dirty="0"/>
              <a:t> — Интернет, телекоммуникационные сети, </a:t>
            </a:r>
          </a:p>
          <a:p>
            <a:r>
              <a:rPr lang="ru-RU" sz="2400" dirty="0" err="1"/>
              <a:t>edu</a:t>
            </a:r>
            <a:r>
              <a:rPr lang="ru-RU" sz="2400" dirty="0"/>
              <a:t> — образовательная</a:t>
            </a:r>
          </a:p>
        </p:txBody>
      </p:sp>
    </p:spTree>
    <p:extLst>
      <p:ext uri="{BB962C8B-B14F-4D97-AF65-F5344CB8AC3E}">
        <p14:creationId xmlns:p14="http://schemas.microsoft.com/office/powerpoint/2010/main" val="4107107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Доменная система имен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435280" cy="482216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Имена компьютеров, которые являются серверами Интернета, включают в себя полное доменное имя и собственно имя компьютера:</a:t>
            </a:r>
          </a:p>
          <a:p>
            <a:pPr marL="118872" indent="0" algn="ctr">
              <a:buNone/>
            </a:pPr>
            <a:r>
              <a:rPr lang="ru-RU" dirty="0"/>
              <a:t>так, основной сервер компании </a:t>
            </a:r>
            <a:r>
              <a:rPr lang="ru-RU" dirty="0" err="1"/>
              <a:t>Microsoft</a:t>
            </a:r>
            <a:r>
              <a:rPr lang="ru-RU" dirty="0"/>
              <a:t> имеет имя </a:t>
            </a:r>
            <a:r>
              <a:rPr lang="ru-RU" dirty="0">
                <a:hlinkClick r:id="rId2"/>
              </a:rPr>
              <a:t>www.microsoft.com</a:t>
            </a:r>
            <a:r>
              <a:rPr lang="ru-RU" dirty="0"/>
              <a:t>.</a:t>
            </a:r>
          </a:p>
          <a:p>
            <a:pPr marL="118872" indent="0" algn="ctr">
              <a:buNone/>
            </a:pPr>
            <a:endParaRPr lang="ru-RU" dirty="0"/>
          </a:p>
          <a:p>
            <a:r>
              <a:rPr lang="ru-RU" dirty="0"/>
              <a:t>Между Интернет-адресом компьютера и его доменным именем имеется соответствие: </a:t>
            </a:r>
          </a:p>
          <a:p>
            <a:pPr marL="118872" indent="0" algn="ctr">
              <a:buNone/>
            </a:pPr>
            <a:r>
              <a:rPr lang="ru-RU" dirty="0"/>
              <a:t>так, сервер поисковой системы </a:t>
            </a:r>
            <a:r>
              <a:rPr lang="ru-RU" dirty="0" err="1"/>
              <a:t>Rambler</a:t>
            </a:r>
            <a:r>
              <a:rPr lang="ru-RU" dirty="0"/>
              <a:t> имеет Интернет-адрес 81.19.70.3 и соответствующее доменное имя </a:t>
            </a:r>
            <a:r>
              <a:rPr lang="ru-RU" dirty="0">
                <a:hlinkClick r:id="rId3"/>
              </a:rPr>
              <a:t>www.rambler.ru</a:t>
            </a:r>
            <a:r>
              <a:rPr lang="ru-RU" dirty="0"/>
              <a:t>.</a:t>
            </a:r>
          </a:p>
          <a:p>
            <a:pPr marL="118872" indent="0" algn="ctr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352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Доменная система имен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184575"/>
          </a:xfrm>
        </p:spPr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ru-RU" dirty="0"/>
              <a:t>Доменные имена и IP-адреса распределяются международным координационным центром доменных имен и IP-адресов ICANN (адрес в Интернете www.icann.org).</a:t>
            </a:r>
          </a:p>
          <a:p>
            <a:pPr marL="118872" indent="0">
              <a:buNone/>
            </a:pPr>
            <a:r>
              <a:rPr lang="ru-RU" dirty="0"/>
              <a:t>Введенные домены верхнего уровня ICANN:</a:t>
            </a:r>
          </a:p>
          <a:p>
            <a:r>
              <a:rPr lang="ru-RU" dirty="0" err="1"/>
              <a:t>aero</a:t>
            </a:r>
            <a:r>
              <a:rPr lang="ru-RU" dirty="0"/>
              <a:t> — авиация,</a:t>
            </a:r>
          </a:p>
          <a:p>
            <a:r>
              <a:rPr lang="ru-RU" dirty="0" err="1"/>
              <a:t>biz</a:t>
            </a:r>
            <a:r>
              <a:rPr lang="ru-RU" dirty="0"/>
              <a:t> — бизнес,</a:t>
            </a:r>
          </a:p>
          <a:p>
            <a:r>
              <a:rPr lang="ru-RU" dirty="0" err="1"/>
              <a:t>coop</a:t>
            </a:r>
            <a:r>
              <a:rPr lang="ru-RU" dirty="0"/>
              <a:t> — кооперация,</a:t>
            </a:r>
          </a:p>
          <a:p>
            <a:r>
              <a:rPr lang="ru-RU" dirty="0" err="1"/>
              <a:t>info</a:t>
            </a:r>
            <a:r>
              <a:rPr lang="ru-RU" dirty="0"/>
              <a:t> — информационные организации, </a:t>
            </a:r>
          </a:p>
          <a:p>
            <a:r>
              <a:rPr lang="ru-RU" dirty="0" err="1"/>
              <a:t>museum</a:t>
            </a:r>
            <a:r>
              <a:rPr lang="ru-RU" dirty="0"/>
              <a:t> — музеи, </a:t>
            </a:r>
          </a:p>
          <a:p>
            <a:r>
              <a:rPr lang="ru-RU" dirty="0" err="1"/>
              <a:t>name</a:t>
            </a:r>
            <a:r>
              <a:rPr lang="ru-RU" dirty="0"/>
              <a:t> — личные, </a:t>
            </a:r>
          </a:p>
          <a:p>
            <a:r>
              <a:rPr lang="ru-RU" dirty="0" err="1"/>
              <a:t>pro</a:t>
            </a:r>
            <a:r>
              <a:rPr lang="ru-RU" dirty="0"/>
              <a:t> — юридические и бухгалтерские организации).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В России официальным регистратором доменов второго уровня в доменах верхнего уровня ru, а также в административных доменах </a:t>
            </a:r>
            <a:r>
              <a:rPr lang="ru-RU" dirty="0" err="1"/>
              <a:t>com</a:t>
            </a:r>
            <a:r>
              <a:rPr lang="ru-RU" dirty="0"/>
              <a:t>, </a:t>
            </a:r>
            <a:r>
              <a:rPr lang="ru-RU" dirty="0" err="1"/>
              <a:t>net</a:t>
            </a:r>
            <a:r>
              <a:rPr lang="ru-RU" dirty="0"/>
              <a:t>, </a:t>
            </a:r>
            <a:r>
              <a:rPr lang="ru-RU" dirty="0" err="1"/>
              <a:t>org</a:t>
            </a:r>
            <a:r>
              <a:rPr lang="ru-RU" dirty="0"/>
              <a:t>, </a:t>
            </a:r>
            <a:r>
              <a:rPr lang="ru-RU" dirty="0" err="1"/>
              <a:t>biz</a:t>
            </a:r>
            <a:r>
              <a:rPr lang="ru-RU" dirty="0"/>
              <a:t> и </a:t>
            </a:r>
            <a:r>
              <a:rPr lang="ru-RU" dirty="0" err="1"/>
              <a:t>info</a:t>
            </a:r>
            <a:r>
              <a:rPr lang="ru-RU" dirty="0"/>
              <a:t> является RU-CENTER (адрес в Интернете www.nic.ru).</a:t>
            </a:r>
          </a:p>
        </p:txBody>
      </p:sp>
    </p:spTree>
    <p:extLst>
      <p:ext uri="{BB962C8B-B14F-4D97-AF65-F5344CB8AC3E}">
        <p14:creationId xmlns:p14="http://schemas.microsoft.com/office/powerpoint/2010/main" val="3004993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55448"/>
            <a:ext cx="8712968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Протокол передачи данных TCP/IP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" y="1556792"/>
            <a:ext cx="8229600" cy="933729"/>
          </a:xfrm>
        </p:spPr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ru-RU" dirty="0"/>
              <a:t>Термин TCP/IP включает название двух протоколов: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79512" y="2490520"/>
            <a:ext cx="4150804" cy="144253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Transmission Control Protocol</a:t>
            </a:r>
            <a:r>
              <a:rPr lang="ru-RU" sz="2000" dirty="0"/>
              <a:t> (</a:t>
            </a:r>
            <a:r>
              <a:rPr lang="en-US" sz="2000" dirty="0"/>
              <a:t>TCP</a:t>
            </a:r>
            <a:r>
              <a:rPr lang="ru-RU" sz="2000" dirty="0"/>
              <a:t>) — </a:t>
            </a:r>
          </a:p>
          <a:p>
            <a:pPr algn="ctr"/>
            <a:r>
              <a:rPr lang="ru-RU" sz="2000" dirty="0"/>
              <a:t>транспортный протокол</a:t>
            </a:r>
          </a:p>
        </p:txBody>
      </p:sp>
      <p:sp>
        <p:nvSpPr>
          <p:cNvPr id="5" name="Овал 4"/>
          <p:cNvSpPr/>
          <p:nvPr/>
        </p:nvSpPr>
        <p:spPr>
          <a:xfrm>
            <a:off x="4572000" y="2490520"/>
            <a:ext cx="4320480" cy="144253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/>
              <a:t>Internet</a:t>
            </a:r>
            <a:r>
              <a:rPr lang="ru-RU" sz="2000" dirty="0"/>
              <a:t> </a:t>
            </a:r>
            <a:r>
              <a:rPr lang="ru-RU" sz="2000" dirty="0" err="1"/>
              <a:t>Protocol</a:t>
            </a:r>
            <a:r>
              <a:rPr lang="ru-RU" sz="2000" dirty="0"/>
              <a:t> (IP) —</a:t>
            </a:r>
          </a:p>
          <a:p>
            <a:pPr algn="ctr"/>
            <a:r>
              <a:rPr lang="ru-RU" sz="2000" dirty="0"/>
              <a:t> протокол маршрутизации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4077072"/>
            <a:ext cx="4150804" cy="25202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обеспечивает разбиение файлов на IP-пакеты в процессе передачи и сборку файлов в процессе получения.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8058" y="4077072"/>
            <a:ext cx="4314421" cy="25202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обеспечивает передачу информации между компьютерами сети.</a:t>
            </a:r>
          </a:p>
        </p:txBody>
      </p:sp>
    </p:spTree>
    <p:extLst>
      <p:ext uri="{BB962C8B-B14F-4D97-AF65-F5344CB8AC3E}">
        <p14:creationId xmlns:p14="http://schemas.microsoft.com/office/powerpoint/2010/main" val="970731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Создать презентацию </a:t>
            </a:r>
          </a:p>
          <a:p>
            <a:pPr>
              <a:buNone/>
            </a:pPr>
            <a:r>
              <a:rPr lang="ru-RU" dirty="0"/>
              <a:t>«История развития сети Интернет».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00066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ru-RU" sz="2800" dirty="0"/>
              <a:t>Стр. 122-137.</a:t>
            </a:r>
          </a:p>
          <a:p>
            <a:pPr marL="118872" indent="0">
              <a:buNone/>
            </a:pPr>
            <a:endParaRPr lang="ru-RU" sz="2800" dirty="0"/>
          </a:p>
          <a:p>
            <a:pPr marL="118872" indent="0">
              <a:buNone/>
            </a:pPr>
            <a:r>
              <a:rPr lang="ru-RU" dirty="0"/>
              <a:t>Ответить на вопрос: что такое </a:t>
            </a:r>
            <a:r>
              <a:rPr lang="ru-RU" dirty="0" err="1"/>
              <a:t>Нетикет</a:t>
            </a:r>
            <a:r>
              <a:rPr lang="ru-RU"/>
              <a:t>?</a:t>
            </a:r>
            <a:endParaRPr lang="ru-RU" sz="2800" dirty="0"/>
          </a:p>
          <a:p>
            <a:pPr marL="118872" indent="0" algn="just">
              <a:spcAft>
                <a:spcPts val="0"/>
              </a:spcAft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latin typeface="+mn-lt"/>
              </a:rPr>
              <a:t>Компьютерные сети</a:t>
            </a:r>
          </a:p>
        </p:txBody>
      </p:sp>
      <p:sp>
        <p:nvSpPr>
          <p:cNvPr id="4" name="Овал 3"/>
          <p:cNvSpPr/>
          <p:nvPr/>
        </p:nvSpPr>
        <p:spPr>
          <a:xfrm>
            <a:off x="251520" y="1700808"/>
            <a:ext cx="2808312" cy="648072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Локальные</a:t>
            </a:r>
          </a:p>
        </p:txBody>
      </p:sp>
      <p:sp>
        <p:nvSpPr>
          <p:cNvPr id="5" name="Овал 4"/>
          <p:cNvSpPr/>
          <p:nvPr/>
        </p:nvSpPr>
        <p:spPr>
          <a:xfrm>
            <a:off x="3203848" y="1700808"/>
            <a:ext cx="2808312" cy="64807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Региональные</a:t>
            </a:r>
          </a:p>
        </p:txBody>
      </p:sp>
      <p:sp>
        <p:nvSpPr>
          <p:cNvPr id="6" name="Овал 5"/>
          <p:cNvSpPr/>
          <p:nvPr/>
        </p:nvSpPr>
        <p:spPr>
          <a:xfrm>
            <a:off x="6156176" y="1700808"/>
            <a:ext cx="2808312" cy="648072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Глобальная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2641512"/>
            <a:ext cx="2808312" cy="39604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Объединяют несколько десятков компьютеров, размещенных в одном здании.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03848" y="2641512"/>
            <a:ext cx="2808312" cy="39604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Объединяют компьютеры в пределах одного региона (города, страны, континента). Например (североамериканская, европейская сети) или в одной стране (российская, японская сети).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56176" y="2641512"/>
            <a:ext cx="2808312" cy="396044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Объединяет компьютеры во всем мире.</a:t>
            </a:r>
          </a:p>
          <a:p>
            <a:pPr algn="ctr"/>
            <a:r>
              <a:rPr lang="ru-RU" sz="2000" dirty="0"/>
              <a:t>Предоставляет доступ к информационным ресурсам и сервисам более миллиарда человек во всех странах мира.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Корпоративные сети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518457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Многие организации, заинтересованные в защите информации от несанкционированного доступа (военные, банковские), создают собственные, так называемые корпоративные сети.</a:t>
            </a:r>
          </a:p>
          <a:p>
            <a:r>
              <a:rPr lang="ru-RU" dirty="0"/>
              <a:t>Корпоративная сеть может объединять тысячи и десятки тысяч компьютеров, размещенных в различных странах и городах. </a:t>
            </a:r>
          </a:p>
          <a:p>
            <a:r>
              <a:rPr lang="ru-RU" dirty="0"/>
              <a:t>Подключение корпоративных сетей (например, банковских) к Интернету осуществляется со строгим соблюдением мер безопасности.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61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Безопасность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Надежность и устойчивость функционирования глобальной компьютерной сети обеспечивает большое количество линий связи между различными сегментами сети. </a:t>
            </a:r>
          </a:p>
          <a:p>
            <a:r>
              <a:rPr lang="ru-RU" dirty="0"/>
              <a:t>Внутри региональных сетей и между региональными сетями информация передается по многочисленным оптоволоконным и спутниковым каналам.</a:t>
            </a:r>
          </a:p>
        </p:txBody>
      </p:sp>
    </p:spTree>
    <p:extLst>
      <p:ext uri="{BB962C8B-B14F-4D97-AF65-F5344CB8AC3E}">
        <p14:creationId xmlns:p14="http://schemas.microsoft.com/office/powerpoint/2010/main" val="3490373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Интернет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700808"/>
            <a:ext cx="8568952" cy="19442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</a:t>
            </a:r>
            <a:r>
              <a:rPr lang="ru-RU" sz="2400" dirty="0"/>
              <a:t> — это глобальная компьютерная сеть, объединяющая многие локальные, региональные и корпоративные сети и включающая сотни миллионов серверов, постоянно подключенных к сети.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4221088"/>
            <a:ext cx="8568952" cy="216024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Для того чтобы в процессе обмена информацией компьютеры могли найти друг друга, в Интернете существует единая система адресации, основанная на использовании Интернет-адреса (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IP-адреса</a:t>
            </a:r>
            <a:r>
              <a:rPr lang="ru-RU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70942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IP-адрес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784976" cy="4968551"/>
          </a:xfrm>
        </p:spPr>
        <p:txBody>
          <a:bodyPr>
            <a:normAutofit/>
          </a:bodyPr>
          <a:lstStyle/>
          <a:p>
            <a:r>
              <a:rPr lang="ru-RU" sz="2800" dirty="0"/>
              <a:t>Существует формула, которая связывает между собой количество возможных информационных сообщений </a:t>
            </a:r>
            <a:r>
              <a:rPr lang="ru-RU" sz="2800" i="1" dirty="0"/>
              <a:t>N </a:t>
            </a:r>
            <a:r>
              <a:rPr lang="ru-RU" sz="2800" dirty="0"/>
              <a:t>и количество информации I, которое несет полученное сообщение: </a:t>
            </a:r>
          </a:p>
          <a:p>
            <a:endParaRPr lang="ru-RU" sz="2800" dirty="0"/>
          </a:p>
          <a:p>
            <a:endParaRPr lang="ru-RU" sz="2800" dirty="0"/>
          </a:p>
          <a:p>
            <a:r>
              <a:rPr lang="ru-RU" sz="2800" dirty="0"/>
              <a:t>Интернет-адрес несет количество информации I = 32 бита, тогда общее количество различных Интернет-адресов </a:t>
            </a:r>
            <a:r>
              <a:rPr lang="ru-RU" sz="2800" i="1" dirty="0"/>
              <a:t>N </a:t>
            </a:r>
            <a:r>
              <a:rPr lang="ru-RU" sz="2800" dirty="0"/>
              <a:t>равно:</a:t>
            </a:r>
          </a:p>
          <a:p>
            <a:endParaRPr lang="ru-RU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386515"/>
              </p:ext>
            </p:extLst>
          </p:nvPr>
        </p:nvGraphicFramePr>
        <p:xfrm>
          <a:off x="3419872" y="3501008"/>
          <a:ext cx="1800200" cy="728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1" name="Точечный рисунок" r:id="rId3" imgW="800212" imgH="323981" progId="Paint.Picture">
                  <p:embed/>
                </p:oleObj>
              </mc:Choice>
              <mc:Fallback>
                <p:oleObj name="Точечный рисунок" r:id="rId3" imgW="800212" imgH="323981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501008"/>
                        <a:ext cx="1800200" cy="7286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690592"/>
              </p:ext>
            </p:extLst>
          </p:nvPr>
        </p:nvGraphicFramePr>
        <p:xfrm>
          <a:off x="2123728" y="5838622"/>
          <a:ext cx="4687468" cy="526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2" name="Точечный рисунок" r:id="rId5" imgW="2629267" imgH="295238" progId="Paint.Picture">
                  <p:embed/>
                </p:oleObj>
              </mc:Choice>
              <mc:Fallback>
                <p:oleObj name="Точечный рисунок" r:id="rId5" imgW="2629267" imgH="295238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5838622"/>
                        <a:ext cx="4687468" cy="5264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0274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IP-адрес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45400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Для удобства восприятия двоичный 32-битовый Интернет-адрес разбивается на четыре части по 8 битов и каждую часть представить в десятичной форме.</a:t>
            </a:r>
          </a:p>
          <a:p>
            <a:r>
              <a:rPr lang="ru-RU" dirty="0"/>
              <a:t>Десятичный Интернет-адрес состоит из четырех чисел в диапазоне от 0 до 255, разделенных точками: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529014"/>
              </p:ext>
            </p:extLst>
          </p:nvPr>
        </p:nvGraphicFramePr>
        <p:xfrm>
          <a:off x="750404" y="5085184"/>
          <a:ext cx="7643192" cy="1408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5" name="Точечный рисунок" r:id="rId3" imgW="5800000" imgH="1076475" progId="Paint.Picture">
                  <p:embed/>
                </p:oleObj>
              </mc:Choice>
              <mc:Fallback>
                <p:oleObj name="Точечный рисунок" r:id="rId3" imgW="5800000" imgH="1076475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404" y="5085184"/>
                        <a:ext cx="7643192" cy="14089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2220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Доменная система имен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Компьютеры легко могут найти друг друга по числовому IP-адресу, однако человеку запомнить числовой адрес нелегко, и для удобства была введена доменная система имен (DNS — </a:t>
            </a:r>
            <a:r>
              <a:rPr lang="ru-RU" dirty="0" err="1"/>
              <a:t>Domain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 </a:t>
            </a:r>
            <a:r>
              <a:rPr lang="ru-RU" dirty="0" err="1"/>
              <a:t>System</a:t>
            </a:r>
            <a:r>
              <a:rPr lang="ru-RU" dirty="0"/>
              <a:t>).</a:t>
            </a:r>
          </a:p>
          <a:p>
            <a:r>
              <a:rPr lang="ru-RU" b="1" dirty="0"/>
              <a:t>Доменная система имен </a:t>
            </a:r>
            <a:r>
              <a:rPr lang="ru-RU" dirty="0"/>
              <a:t>ставит в соответствие числовому IP-адресу компьютера уникальное доменное имя.</a:t>
            </a:r>
          </a:p>
        </p:txBody>
      </p:sp>
    </p:spTree>
    <p:extLst>
      <p:ext uri="{BB962C8B-B14F-4D97-AF65-F5344CB8AC3E}">
        <p14:creationId xmlns:p14="http://schemas.microsoft.com/office/powerpoint/2010/main" val="2486912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55448"/>
            <a:ext cx="8507288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Иерархия доменной системы имен</a:t>
            </a:r>
          </a:p>
        </p:txBody>
      </p:sp>
      <p:pic>
        <p:nvPicPr>
          <p:cNvPr id="38914" name="Picture 2" descr="http://znanie.podelise.ru/tw_files2/urls_390/6/d-5360/7z-docs/6_html_3dc8baf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56792"/>
            <a:ext cx="855975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575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465</TotalTime>
  <Words>610</Words>
  <Application>Microsoft Office PowerPoint</Application>
  <PresentationFormat>Экран (4:3)</PresentationFormat>
  <Paragraphs>71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Точечный рисунок</vt:lpstr>
      <vt:lpstr>Глобальная  компьютерная  сеть</vt:lpstr>
      <vt:lpstr>Компьютерные сети</vt:lpstr>
      <vt:lpstr>Корпоративные сети</vt:lpstr>
      <vt:lpstr>Безопасность</vt:lpstr>
      <vt:lpstr>Интернет</vt:lpstr>
      <vt:lpstr>IP-адрес</vt:lpstr>
      <vt:lpstr>IP-адрес</vt:lpstr>
      <vt:lpstr>Доменная система имен</vt:lpstr>
      <vt:lpstr>Иерархия доменной системы имен</vt:lpstr>
      <vt:lpstr>Доменная система имен</vt:lpstr>
      <vt:lpstr>Доменная система имен</vt:lpstr>
      <vt:lpstr>Доменная система имен</vt:lpstr>
      <vt:lpstr>Протокол передачи данных TCP/IP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87</cp:revision>
  <dcterms:created xsi:type="dcterms:W3CDTF">2015-08-30T09:51:53Z</dcterms:created>
  <dcterms:modified xsi:type="dcterms:W3CDTF">2016-02-09T05:39:51Z</dcterms:modified>
</cp:coreProperties>
</file>