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8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8077200" cy="3886216"/>
          </a:xfrm>
        </p:spPr>
        <p:txBody>
          <a:bodyPr/>
          <a:lstStyle/>
          <a:p>
            <a:pPr algn="ctr"/>
            <a:r>
              <a:rPr lang="ru-RU" dirty="0" smtClean="0"/>
              <a:t>Информация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 </a:t>
            </a:r>
            <a:br>
              <a:rPr lang="ru-RU" dirty="0" smtClean="0"/>
            </a:br>
            <a:r>
              <a:rPr lang="ru-RU" dirty="0" smtClean="0"/>
              <a:t>информационные </a:t>
            </a:r>
            <a:r>
              <a:rPr lang="ru-RU" dirty="0" smtClean="0"/>
              <a:t>процессы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00174"/>
            <a:ext cx="8543956" cy="535782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/>
              <a:t>Выберите события, которые можно отнести к информационным процессам</a:t>
            </a:r>
            <a:r>
              <a:rPr lang="ru-RU" sz="2400" dirty="0" smtClean="0"/>
              <a:t>:</a:t>
            </a:r>
          </a:p>
          <a:p>
            <a:pPr>
              <a:buNone/>
            </a:pPr>
            <a:endParaRPr lang="ru-RU" sz="2400" dirty="0" smtClean="0"/>
          </a:p>
          <a:p>
            <a:r>
              <a:rPr lang="ru-RU" sz="2400" dirty="0" smtClean="0"/>
              <a:t>течение воды</a:t>
            </a:r>
            <a:r>
              <a:rPr lang="ru-RU" sz="2400" dirty="0" smtClean="0"/>
              <a:t>,</a:t>
            </a:r>
          </a:p>
          <a:p>
            <a:r>
              <a:rPr lang="ru-RU" sz="2400" dirty="0" smtClean="0"/>
              <a:t>игра </a:t>
            </a:r>
            <a:r>
              <a:rPr lang="ru-RU" sz="2400" dirty="0" smtClean="0"/>
              <a:t>на скрипке</a:t>
            </a:r>
            <a:r>
              <a:rPr lang="ru-RU" sz="2400" dirty="0" smtClean="0"/>
              <a:t>,</a:t>
            </a:r>
          </a:p>
          <a:p>
            <a:r>
              <a:rPr lang="ru-RU" sz="2400" dirty="0" smtClean="0"/>
              <a:t>перекличка </a:t>
            </a:r>
            <a:r>
              <a:rPr lang="ru-RU" sz="2400" dirty="0" smtClean="0"/>
              <a:t>присутствующих на уроке</a:t>
            </a:r>
            <a:r>
              <a:rPr lang="ru-RU" sz="2400" dirty="0" smtClean="0"/>
              <a:t>,</a:t>
            </a:r>
          </a:p>
          <a:p>
            <a:r>
              <a:rPr lang="ru-RU" sz="2400" dirty="0" smtClean="0"/>
              <a:t>катание </a:t>
            </a:r>
            <a:r>
              <a:rPr lang="ru-RU" sz="2400" dirty="0" smtClean="0"/>
              <a:t>на </a:t>
            </a:r>
            <a:r>
              <a:rPr lang="ru-RU" sz="2400" dirty="0" smtClean="0"/>
              <a:t>карусели,</a:t>
            </a:r>
          </a:p>
          <a:p>
            <a:r>
              <a:rPr lang="ru-RU" sz="2400" dirty="0" smtClean="0"/>
              <a:t>чтение </a:t>
            </a:r>
            <a:r>
              <a:rPr lang="ru-RU" sz="2400" dirty="0" smtClean="0"/>
              <a:t>книги, уборка </a:t>
            </a:r>
            <a:r>
              <a:rPr lang="ru-RU" sz="2400" dirty="0" smtClean="0"/>
              <a:t>квартиры,</a:t>
            </a:r>
          </a:p>
          <a:p>
            <a:r>
              <a:rPr lang="ru-RU" sz="2400" dirty="0" smtClean="0"/>
              <a:t>биение сердца,</a:t>
            </a:r>
          </a:p>
          <a:p>
            <a:r>
              <a:rPr lang="ru-RU" sz="2400" dirty="0" smtClean="0"/>
              <a:t>учить стихотворение,</a:t>
            </a:r>
          </a:p>
          <a:p>
            <a:r>
              <a:rPr lang="ru-RU" sz="2400" dirty="0" smtClean="0"/>
              <a:t>рассматривать </a:t>
            </a:r>
            <a:r>
              <a:rPr lang="ru-RU" sz="2400" dirty="0" smtClean="0"/>
              <a:t>изображения в </a:t>
            </a:r>
            <a:r>
              <a:rPr lang="ru-RU" sz="2400" dirty="0" smtClean="0"/>
              <a:t>журнале,</a:t>
            </a:r>
          </a:p>
          <a:p>
            <a:r>
              <a:rPr lang="ru-RU" sz="2400" dirty="0" smtClean="0"/>
              <a:t>лепить </a:t>
            </a:r>
            <a:r>
              <a:rPr lang="ru-RU" sz="2400" dirty="0" smtClean="0"/>
              <a:t>из </a:t>
            </a:r>
            <a:r>
              <a:rPr lang="ru-RU" sz="2400" dirty="0" smtClean="0"/>
              <a:t>пластилина,</a:t>
            </a:r>
          </a:p>
          <a:p>
            <a:r>
              <a:rPr lang="ru-RU" sz="2400" dirty="0" smtClean="0"/>
              <a:t>писать письмо,</a:t>
            </a:r>
          </a:p>
          <a:p>
            <a:r>
              <a:rPr lang="ru-RU" sz="2400" dirty="0" smtClean="0"/>
              <a:t>собирать </a:t>
            </a:r>
            <a:r>
              <a:rPr lang="ru-RU" sz="2400" dirty="0" smtClean="0"/>
              <a:t>ягоды.</a:t>
            </a:r>
            <a:endParaRPr lang="ru-RU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543956" cy="521495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Стр. 7-9.</a:t>
            </a:r>
          </a:p>
          <a:p>
            <a:pPr algn="just">
              <a:spcAft>
                <a:spcPts val="0"/>
              </a:spcAft>
            </a:pPr>
            <a:endParaRPr lang="ru-RU" sz="2400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Задание</a:t>
            </a:r>
            <a:r>
              <a:rPr lang="ru-RU" sz="2400" dirty="0" smtClean="0">
                <a:latin typeface="Times New Roman"/>
                <a:ea typeface="Times New Roman"/>
              </a:rPr>
              <a:t>:</a:t>
            </a:r>
          </a:p>
          <a:p>
            <a:pPr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Письменно привести </a:t>
            </a:r>
            <a:r>
              <a:rPr lang="ru-RU" sz="2400" dirty="0" smtClean="0">
                <a:latin typeface="Times New Roman"/>
                <a:ea typeface="Times New Roman"/>
              </a:rPr>
              <a:t>примеры получения, передачи и использования информации живыми организмами.</a:t>
            </a:r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1857388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i="1" dirty="0" smtClean="0">
                <a:solidFill>
                  <a:srgbClr val="FF0000"/>
                </a:solidFill>
              </a:rPr>
              <a:t>Информация</a:t>
            </a:r>
            <a:r>
              <a:rPr lang="ru-RU" dirty="0" smtClean="0"/>
              <a:t> - это знания, которые мы получаем из книг, газет, радио, телевидения, от людей, с которыми общаемся.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Информация в неживой природе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2"/>
            <a:ext cx="8543956" cy="528638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800" dirty="0" smtClean="0"/>
              <a:t>информация является мерой упорядоченности системы по шкале «хаос—порядок</a:t>
            </a:r>
            <a:r>
              <a:rPr lang="ru-RU" sz="2800" dirty="0" smtClean="0"/>
              <a:t>»</a:t>
            </a:r>
          </a:p>
          <a:p>
            <a:pPr algn="just">
              <a:buNone/>
            </a:pPr>
            <a:endParaRPr lang="ru-RU" sz="2800" dirty="0" smtClean="0"/>
          </a:p>
          <a:p>
            <a:pPr algn="just">
              <a:buNone/>
            </a:pPr>
            <a:endParaRPr lang="ru-RU" sz="2800" dirty="0" smtClean="0"/>
          </a:p>
          <a:p>
            <a:pPr algn="just">
              <a:buNone/>
            </a:pPr>
            <a:endParaRPr lang="ru-RU" sz="2800" dirty="0" smtClean="0"/>
          </a:p>
          <a:p>
            <a:pPr algn="just">
              <a:buNone/>
            </a:pPr>
            <a:endParaRPr lang="ru-RU" sz="2800" dirty="0" smtClean="0"/>
          </a:p>
          <a:p>
            <a:pPr algn="just">
              <a:buNone/>
            </a:pPr>
            <a:endParaRPr lang="ru-RU" sz="2800" dirty="0" smtClean="0"/>
          </a:p>
          <a:p>
            <a:pPr algn="just">
              <a:buNone/>
            </a:pPr>
            <a:endParaRPr lang="ru-RU" sz="2800" dirty="0" smtClean="0"/>
          </a:p>
          <a:p>
            <a:pPr algn="just">
              <a:buNone/>
            </a:pPr>
            <a:r>
              <a:rPr lang="ru-RU" sz="2000" dirty="0" smtClean="0"/>
              <a:t>В </a:t>
            </a:r>
            <a:r>
              <a:rPr lang="ru-RU" sz="2000" dirty="0" smtClean="0"/>
              <a:t>неживой природе в замкнутых системах идут процессы в направлении от порядка к хаосу (в них информация уменьшается</a:t>
            </a:r>
            <a:r>
              <a:rPr lang="ru-RU" sz="2000" dirty="0" smtClean="0"/>
              <a:t>).</a:t>
            </a:r>
          </a:p>
          <a:p>
            <a:pPr algn="just">
              <a:buNone/>
            </a:pPr>
            <a:r>
              <a:rPr lang="ru-RU" sz="2000" dirty="0" smtClean="0"/>
              <a:t>Например, если в одну половину замкнутого сосуда поместить газ, то через некоторое время в результате хаотического движения молекулы газа равномерно заполнят весь сосуд.</a:t>
            </a:r>
            <a:endParaRPr lang="ru-RU" sz="2000" dirty="0"/>
          </a:p>
        </p:txBody>
      </p:sp>
      <p:pic>
        <p:nvPicPr>
          <p:cNvPr id="1026" name="Picture 2" descr="хао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571744"/>
            <a:ext cx="6673874" cy="2217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Информация в живой природе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2"/>
            <a:ext cx="8543956" cy="528638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000" dirty="0" smtClean="0"/>
              <a:t>Живые системы в процессе развития способны повышать сложность своей структуры, т. е. увеличивать информацию, понимаемую как меру упорядоченности элементов системы</a:t>
            </a:r>
            <a:r>
              <a:rPr lang="ru-RU" sz="2000" dirty="0" smtClean="0"/>
              <a:t>.</a:t>
            </a:r>
          </a:p>
          <a:p>
            <a:pPr algn="just">
              <a:buNone/>
            </a:pPr>
            <a:endParaRPr lang="ru-RU" sz="2000" dirty="0" smtClean="0"/>
          </a:p>
          <a:p>
            <a:pPr algn="just">
              <a:buNone/>
            </a:pPr>
            <a:endParaRPr lang="ru-RU" sz="2000" dirty="0" smtClean="0"/>
          </a:p>
          <a:p>
            <a:pPr algn="just">
              <a:buNone/>
            </a:pPr>
            <a:endParaRPr lang="ru-RU" sz="2000" dirty="0" smtClean="0"/>
          </a:p>
          <a:p>
            <a:pPr algn="just">
              <a:buNone/>
            </a:pPr>
            <a:endParaRPr lang="ru-RU" sz="2000" dirty="0" smtClean="0"/>
          </a:p>
          <a:p>
            <a:pPr algn="just">
              <a:buNone/>
            </a:pPr>
            <a:endParaRPr lang="ru-RU" sz="2000" dirty="0" smtClean="0"/>
          </a:p>
          <a:p>
            <a:pPr algn="just">
              <a:buNone/>
            </a:pPr>
            <a:endParaRPr lang="ru-RU" sz="2000" dirty="0" smtClean="0"/>
          </a:p>
          <a:p>
            <a:pPr algn="just">
              <a:buNone/>
            </a:pPr>
            <a:endParaRPr lang="ru-RU" sz="2000" dirty="0" smtClean="0"/>
          </a:p>
          <a:p>
            <a:pPr algn="just">
              <a:buNone/>
            </a:pPr>
            <a:endParaRPr lang="ru-RU" sz="2000" dirty="0" smtClean="0"/>
          </a:p>
          <a:p>
            <a:pPr algn="just">
              <a:buNone/>
            </a:pPr>
            <a:endParaRPr lang="ru-RU" sz="2000" dirty="0" smtClean="0"/>
          </a:p>
          <a:p>
            <a:pPr algn="just">
              <a:buNone/>
            </a:pPr>
            <a:endParaRPr lang="ru-RU" sz="2000" dirty="0" smtClean="0"/>
          </a:p>
          <a:p>
            <a:pPr algn="just">
              <a:buNone/>
            </a:pPr>
            <a:endParaRPr lang="ru-RU" sz="2000" dirty="0" smtClean="0"/>
          </a:p>
          <a:p>
            <a:pPr algn="just">
              <a:buNone/>
            </a:pPr>
            <a:r>
              <a:rPr lang="ru-RU" sz="2000" dirty="0" smtClean="0"/>
              <a:t>Информация </a:t>
            </a:r>
            <a:r>
              <a:rPr lang="ru-RU" sz="2000" dirty="0" smtClean="0"/>
              <a:t>это мера увеличения сложности живых организмов.</a:t>
            </a:r>
          </a:p>
          <a:p>
            <a:pPr algn="just">
              <a:buNone/>
            </a:pPr>
            <a:endParaRPr lang="ru-RU" sz="2000" dirty="0"/>
          </a:p>
        </p:txBody>
      </p:sp>
      <p:pic>
        <p:nvPicPr>
          <p:cNvPr id="5" name="Рисунок 4" descr="не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0298" y="2714620"/>
            <a:ext cx="4572032" cy="286556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Информация в живой природе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543956" cy="521495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2000" dirty="0" smtClean="0"/>
              <a:t>Так</a:t>
            </a:r>
            <a:r>
              <a:rPr lang="ru-RU" sz="2000" dirty="0" smtClean="0"/>
              <a:t>, растения в процессе фотосинтеза потребляют энергию солнечного излучения и строят сложные органические молекулы из «простых» неорганических молекул.</a:t>
            </a:r>
          </a:p>
          <a:p>
            <a:pPr algn="just">
              <a:buNone/>
            </a:pPr>
            <a:r>
              <a:rPr lang="ru-RU" sz="2000" dirty="0" smtClean="0"/>
              <a:t>Животные для увеличения </a:t>
            </a:r>
            <a:r>
              <a:rPr lang="ru-RU" sz="2000" dirty="0" smtClean="0"/>
              <a:t>сложности живых систем, поедают растения и используют растительные органические молекулы в качестве строительного материала при создании еще более сложных молекул</a:t>
            </a:r>
            <a:r>
              <a:rPr lang="ru-RU" sz="2000" dirty="0" smtClean="0"/>
              <a:t>.</a:t>
            </a:r>
          </a:p>
          <a:p>
            <a:pPr>
              <a:buNone/>
            </a:pPr>
            <a:endParaRPr lang="ru-RU" sz="20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sz="2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Информационные </a:t>
            </a:r>
            <a:r>
              <a:rPr lang="ru-RU" sz="2000" dirty="0" smtClean="0">
                <a:solidFill>
                  <a:srgbClr val="FF0000"/>
                </a:solidFill>
              </a:rPr>
              <a:t>сигналы – </a:t>
            </a:r>
            <a:r>
              <a:rPr lang="ru-RU" sz="2000" dirty="0" smtClean="0"/>
              <a:t>это способ получения информации живыми организмами из окружающей среды.</a:t>
            </a:r>
          </a:p>
          <a:p>
            <a:pPr>
              <a:buNone/>
            </a:pPr>
            <a:r>
              <a:rPr lang="ru-RU" sz="2000" dirty="0" smtClean="0"/>
              <a:t>Организмы </a:t>
            </a:r>
            <a:r>
              <a:rPr lang="ru-RU" sz="2000" dirty="0" smtClean="0"/>
              <a:t>воспринимают, используют и передают информацию. Выживание популяций животных во многом базируется на обмене информационными сигналами между особями</a:t>
            </a:r>
            <a:r>
              <a:rPr lang="ru-RU" sz="2000" dirty="0" smtClean="0"/>
              <a:t>.</a:t>
            </a:r>
          </a:p>
          <a:p>
            <a:pPr>
              <a:buNone/>
            </a:pPr>
            <a:endParaRPr lang="ru-RU" sz="2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Генетическая </a:t>
            </a:r>
            <a:r>
              <a:rPr lang="ru-RU" sz="2000" dirty="0" smtClean="0">
                <a:solidFill>
                  <a:srgbClr val="FF0000"/>
                </a:solidFill>
              </a:rPr>
              <a:t>информация </a:t>
            </a:r>
            <a:r>
              <a:rPr lang="ru-RU" sz="2000" dirty="0" smtClean="0"/>
              <a:t>– это набор генов каждый из которых «отвечает» за определенные особенности строения и функционирования организма</a:t>
            </a:r>
            <a:r>
              <a:rPr lang="ru-RU" sz="2000" dirty="0" smtClean="0"/>
              <a:t>.</a:t>
            </a:r>
            <a:endParaRPr lang="ru-RU" sz="2000" dirty="0" smtClean="0"/>
          </a:p>
          <a:p>
            <a:pPr algn="just">
              <a:buNone/>
            </a:pPr>
            <a:endParaRPr lang="ru-RU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Человек и информация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543956" cy="521495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000" dirty="0" smtClean="0"/>
              <a:t>Человек постоянно </a:t>
            </a:r>
            <a:r>
              <a:rPr lang="ru-RU" sz="2000" dirty="0" smtClean="0"/>
              <a:t>получает информацию из окружающего мира с помощью органов чувств, хранит ее в своей памяти, анализирует с помощью мышления и обменивается информацией с другими людьми</a:t>
            </a:r>
            <a:r>
              <a:rPr lang="ru-RU" sz="2000" dirty="0" smtClean="0"/>
              <a:t>.</a:t>
            </a:r>
          </a:p>
          <a:p>
            <a:pPr algn="just">
              <a:buNone/>
            </a:pPr>
            <a:r>
              <a:rPr lang="ru-RU" sz="2000" i="1" dirty="0" smtClean="0"/>
              <a:t>Получение</a:t>
            </a:r>
            <a:r>
              <a:rPr lang="ru-RU" sz="2000" dirty="0" smtClean="0"/>
              <a:t> информации происходит с помощью органов чувств:  глаза (зрение), уши (слух), нос (обоняние), кожа (осязание), язык (вкус).</a:t>
            </a:r>
          </a:p>
          <a:p>
            <a:pPr algn="just">
              <a:buNone/>
            </a:pPr>
            <a:r>
              <a:rPr lang="ru-RU" sz="2000" i="1" dirty="0" smtClean="0"/>
              <a:t>Обработка</a:t>
            </a:r>
            <a:r>
              <a:rPr lang="ru-RU" sz="2000" dirty="0" smtClean="0"/>
              <a:t> информации происходит с помощью мыслительных процессов мозга (анализа).</a:t>
            </a:r>
            <a:r>
              <a:rPr lang="ru-RU" sz="2000" dirty="0" smtClean="0"/>
              <a:t> </a:t>
            </a:r>
            <a:endParaRPr lang="ru-RU" sz="2000" dirty="0" smtClean="0"/>
          </a:p>
          <a:p>
            <a:pPr algn="just">
              <a:buNone/>
            </a:pPr>
            <a:r>
              <a:rPr lang="ru-RU" sz="2000" i="1" dirty="0" smtClean="0"/>
              <a:t>Хранение</a:t>
            </a:r>
            <a:r>
              <a:rPr lang="ru-RU" sz="2000" dirty="0" smtClean="0"/>
              <a:t> </a:t>
            </a:r>
            <a:r>
              <a:rPr lang="ru-RU" sz="2000" dirty="0" smtClean="0"/>
              <a:t>информации осуществляется с помощью книг, аудио и видео записей, в памяти человека и др.</a:t>
            </a:r>
          </a:p>
          <a:p>
            <a:pPr algn="just">
              <a:buNone/>
            </a:pPr>
            <a:r>
              <a:rPr lang="ru-RU" sz="2000" i="1" dirty="0" smtClean="0"/>
              <a:t>Передача</a:t>
            </a:r>
            <a:r>
              <a:rPr lang="ru-RU" sz="2000" dirty="0" smtClean="0"/>
              <a:t> информации осуществляется с помощью жестов, речи, письма и др.</a:t>
            </a:r>
          </a:p>
          <a:p>
            <a:pPr algn="just">
              <a:buNone/>
            </a:pPr>
            <a:endParaRPr lang="ru-RU" sz="2000" dirty="0" smtClean="0"/>
          </a:p>
          <a:p>
            <a:pPr algn="just">
              <a:buNone/>
            </a:pPr>
            <a:r>
              <a:rPr lang="ru-RU" sz="2000" dirty="0" smtClean="0"/>
              <a:t>В </a:t>
            </a:r>
            <a:r>
              <a:rPr lang="ru-RU" sz="2000" dirty="0" smtClean="0"/>
              <a:t>процессе общения с другими людьми он передает и получает информацию в форме сообщений</a:t>
            </a:r>
            <a:r>
              <a:rPr lang="ru-RU" sz="2000" dirty="0" smtClean="0"/>
              <a:t>. Если сообщение несет в себе информацию (человек узнал что-то новое) значит  это сообщение будет считаться знаниями.</a:t>
            </a:r>
            <a:endParaRPr lang="ru-RU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Информационные процессы в технике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543956" cy="521495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000" b="1" dirty="0" smtClean="0"/>
              <a:t>Под </a:t>
            </a:r>
            <a:r>
              <a:rPr lang="ru-RU" sz="2000" b="1" dirty="0" smtClean="0">
                <a:solidFill>
                  <a:srgbClr val="FF0000"/>
                </a:solidFill>
              </a:rPr>
              <a:t>процессом</a:t>
            </a:r>
            <a:r>
              <a:rPr lang="ru-RU" sz="2000" b="1" dirty="0" smtClean="0"/>
              <a:t> понимают ход, развитие какого-нибудь явления, последовательную смену состояния объекта</a:t>
            </a:r>
            <a:r>
              <a:rPr lang="ru-RU" sz="2000" b="1" dirty="0" smtClean="0"/>
              <a:t>.</a:t>
            </a:r>
          </a:p>
          <a:p>
            <a:pPr algn="just">
              <a:buNone/>
            </a:pPr>
            <a:endParaRPr lang="ru-RU" sz="2000" b="1" dirty="0" smtClean="0"/>
          </a:p>
          <a:p>
            <a:pPr algn="just">
              <a:buNone/>
            </a:pPr>
            <a:r>
              <a:rPr lang="ru-RU" sz="2000" b="1" dirty="0" smtClean="0">
                <a:solidFill>
                  <a:srgbClr val="FF0000"/>
                </a:solidFill>
              </a:rPr>
              <a:t>Информационный процесс</a:t>
            </a:r>
            <a:r>
              <a:rPr lang="ru-RU" sz="2000" b="1" dirty="0" smtClean="0"/>
              <a:t> — это процесс сбора (приёма), передачи (обмена), хранения, обработки (преобразования) информации</a:t>
            </a:r>
            <a:r>
              <a:rPr lang="ru-RU" sz="2000" b="1" dirty="0" smtClean="0"/>
              <a:t>.</a:t>
            </a:r>
          </a:p>
          <a:p>
            <a:pPr algn="just">
              <a:buNone/>
            </a:pPr>
            <a:endParaRPr lang="ru-RU" sz="2000" b="1" dirty="0" smtClean="0"/>
          </a:p>
          <a:p>
            <a:pPr algn="just">
              <a:buNone/>
            </a:pPr>
            <a:endParaRPr lang="ru-RU" sz="2000" b="1" dirty="0" smtClean="0"/>
          </a:p>
          <a:p>
            <a:pPr algn="just">
              <a:buNone/>
            </a:pPr>
            <a:r>
              <a:rPr lang="ru-RU" sz="2000" dirty="0" smtClean="0"/>
              <a:t>Системы управления встроены практически во всю современную бытовую технику, станки с числовым программным управлением, транспортные средства и т. д.</a:t>
            </a:r>
          </a:p>
          <a:p>
            <a:pPr algn="just">
              <a:buNone/>
            </a:pPr>
            <a:r>
              <a:rPr lang="ru-RU" sz="2000" dirty="0" smtClean="0"/>
              <a:t>В некоторых случаях главную роль в процессе управления выполняет человек, в других управление осуществляет встроенный в техническое устройство микропроцессор или подключенный компьютер.</a:t>
            </a:r>
          </a:p>
          <a:p>
            <a:pPr algn="just">
              <a:buNone/>
            </a:pPr>
            <a:endParaRPr lang="ru-RU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Информационные процессы в технике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543956" cy="521495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Информационные и коммуникационные технологии</a:t>
            </a:r>
            <a:r>
              <a:rPr lang="ru-RU" sz="2000" dirty="0" smtClean="0"/>
              <a:t> являются совокупностью методов, устройств и производственных процессов, используемых обществом для сбора, хранения, обработки и распространения информации</a:t>
            </a:r>
            <a:r>
              <a:rPr lang="ru-RU" sz="2000" dirty="0" smtClean="0"/>
              <a:t>.</a:t>
            </a:r>
          </a:p>
          <a:p>
            <a:pPr algn="just">
              <a:buNone/>
            </a:pPr>
            <a:endParaRPr lang="ru-RU" sz="2000" dirty="0" smtClean="0"/>
          </a:p>
          <a:p>
            <a:pPr algn="just">
              <a:buNone/>
            </a:pPr>
            <a:endParaRPr lang="ru-RU" sz="2000" dirty="0" smtClean="0"/>
          </a:p>
          <a:p>
            <a:pPr algn="just">
              <a:buNone/>
            </a:pPr>
            <a:r>
              <a:rPr lang="ru-RU" sz="2000" dirty="0" smtClean="0"/>
              <a:t>Примеры </a:t>
            </a:r>
            <a:r>
              <a:rPr lang="ru-RU" sz="2000" dirty="0" smtClean="0"/>
              <a:t>использования информационных процессов в технике</a:t>
            </a:r>
            <a:r>
              <a:rPr lang="ru-RU" sz="2000" dirty="0" smtClean="0"/>
              <a:t>:</a:t>
            </a:r>
          </a:p>
          <a:p>
            <a:pPr algn="just">
              <a:buNone/>
            </a:pPr>
            <a:r>
              <a:rPr lang="ru-RU" sz="2000" dirty="0" smtClean="0"/>
              <a:t> </a:t>
            </a:r>
            <a:r>
              <a:rPr lang="ru-RU" sz="2000" dirty="0" smtClean="0"/>
              <a:t>с помощью пульта дистанционного управления </a:t>
            </a:r>
            <a:r>
              <a:rPr lang="ru-RU" sz="2000" dirty="0" smtClean="0"/>
              <a:t>осуществляется </a:t>
            </a:r>
            <a:r>
              <a:rPr lang="ru-RU" sz="2000" dirty="0" smtClean="0"/>
              <a:t>выбор телевизионной </a:t>
            </a:r>
            <a:r>
              <a:rPr lang="ru-RU" sz="2000" dirty="0" smtClean="0"/>
              <a:t>программы;</a:t>
            </a:r>
          </a:p>
          <a:p>
            <a:pPr algn="just">
              <a:buNone/>
            </a:pPr>
            <a:r>
              <a:rPr lang="ru-RU" sz="2000" dirty="0" smtClean="0"/>
              <a:t>с </a:t>
            </a:r>
            <a:r>
              <a:rPr lang="ru-RU" sz="2000" dirty="0" smtClean="0"/>
              <a:t>помощью переключателей или пленочной клавиатуры </a:t>
            </a:r>
            <a:r>
              <a:rPr lang="ru-RU" sz="2000" dirty="0" smtClean="0"/>
              <a:t>устанавливается </a:t>
            </a:r>
            <a:r>
              <a:rPr lang="ru-RU" sz="2000" dirty="0" smtClean="0"/>
              <a:t>режим работы </a:t>
            </a:r>
            <a:r>
              <a:rPr lang="ru-RU" sz="2000" dirty="0" err="1" smtClean="0"/>
              <a:t>СВЧ-печи</a:t>
            </a:r>
            <a:r>
              <a:rPr lang="ru-RU" sz="2000" dirty="0" smtClean="0"/>
              <a:t>, автоматической стиральной машины, сотового </a:t>
            </a:r>
            <a:r>
              <a:rPr lang="ru-RU" sz="2000" dirty="0" smtClean="0"/>
              <a:t>телефона;</a:t>
            </a:r>
          </a:p>
          <a:p>
            <a:pPr algn="just">
              <a:buNone/>
            </a:pPr>
            <a:r>
              <a:rPr lang="ru-RU" sz="2000" dirty="0" smtClean="0"/>
              <a:t>с помощью жетона опущенного </a:t>
            </a:r>
            <a:r>
              <a:rPr lang="ru-RU" sz="2000" dirty="0" smtClean="0"/>
              <a:t>в автомат турникета </a:t>
            </a:r>
            <a:r>
              <a:rPr lang="ru-RU" sz="2000" dirty="0" smtClean="0"/>
              <a:t>в метрополитене, выполняется проверка, информации </a:t>
            </a:r>
            <a:r>
              <a:rPr lang="ru-RU" sz="2000" dirty="0" smtClean="0"/>
              <a:t>о проверке поступает на специальное устройство, которое открывает турникет.</a:t>
            </a:r>
            <a:endParaRPr lang="ru-RU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Информационные технологии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543956" cy="521495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000" b="1" dirty="0" smtClean="0">
                <a:solidFill>
                  <a:srgbClr val="FF0000"/>
                </a:solidFill>
              </a:rPr>
              <a:t>Информационная технология </a:t>
            </a:r>
            <a:r>
              <a:rPr lang="ru-RU" sz="2000" b="1" dirty="0" smtClean="0"/>
              <a:t>— информационный процесс, в результате которого </a:t>
            </a:r>
            <a:r>
              <a:rPr lang="ru-RU" sz="2000" b="1" dirty="0" smtClean="0"/>
              <a:t>создается </a:t>
            </a:r>
            <a:r>
              <a:rPr lang="ru-RU" sz="2000" b="1" dirty="0" smtClean="0"/>
              <a:t>информационный продукт</a:t>
            </a:r>
            <a:r>
              <a:rPr lang="ru-RU" sz="2000" b="1" dirty="0" smtClean="0"/>
              <a:t>.</a:t>
            </a:r>
          </a:p>
          <a:p>
            <a:pPr algn="just">
              <a:buNone/>
            </a:pPr>
            <a:endParaRPr lang="ru-RU" sz="2000" b="1" dirty="0" smtClean="0"/>
          </a:p>
          <a:p>
            <a:pPr algn="just">
              <a:buNone/>
            </a:pPr>
            <a:r>
              <a:rPr lang="ru-RU" sz="2000" dirty="0" smtClean="0"/>
              <a:t>В ходе реализации технологии материального производства получается какой-либо материальный продукт. </a:t>
            </a:r>
            <a:r>
              <a:rPr lang="ru-RU" sz="2000" dirty="0" smtClean="0"/>
              <a:t>В </a:t>
            </a:r>
            <a:r>
              <a:rPr lang="ru-RU" sz="2000" dirty="0" smtClean="0"/>
              <a:t>информационном </a:t>
            </a:r>
            <a:r>
              <a:rPr lang="ru-RU" sz="2000" dirty="0" smtClean="0"/>
              <a:t>производстве существуют </a:t>
            </a:r>
            <a:r>
              <a:rPr lang="ru-RU" sz="2000" dirty="0" smtClean="0"/>
              <a:t>свои инструменты — технические средства. </a:t>
            </a:r>
            <a:endParaRPr lang="ru-RU" sz="2000" dirty="0" smtClean="0"/>
          </a:p>
          <a:p>
            <a:pPr algn="just">
              <a:buNone/>
            </a:pPr>
            <a:r>
              <a:rPr lang="ru-RU" sz="2000" dirty="0" smtClean="0"/>
              <a:t>Целью </a:t>
            </a:r>
            <a:r>
              <a:rPr lang="ru-RU" sz="2000" dirty="0" smtClean="0"/>
              <a:t>информационной технологии является производство информации и создание информационного продукта. </a:t>
            </a:r>
            <a:endParaRPr lang="ru-RU" sz="2000" dirty="0" smtClean="0"/>
          </a:p>
          <a:p>
            <a:pPr algn="just">
              <a:buNone/>
            </a:pPr>
            <a:r>
              <a:rPr lang="ru-RU" sz="2000" dirty="0" smtClean="0"/>
              <a:t>Например</a:t>
            </a:r>
            <a:r>
              <a:rPr lang="ru-RU" sz="2000" dirty="0" smtClean="0"/>
              <a:t>, на уроках литературы вы создаете информационный продукт — сочинение. Издательство выпускает информационный продукт в виде газеты или книги.</a:t>
            </a:r>
            <a:endParaRPr lang="ru-RU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32</TotalTime>
  <Words>602</Words>
  <PresentationFormat>Экран (4:3)</PresentationFormat>
  <Paragraphs>84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Модульная</vt:lpstr>
      <vt:lpstr>Информация  и  информационные процессы </vt:lpstr>
      <vt:lpstr>Слайд 2</vt:lpstr>
      <vt:lpstr>Информация в неживой природе</vt:lpstr>
      <vt:lpstr>Информация в живой природе</vt:lpstr>
      <vt:lpstr>Информация в живой природе</vt:lpstr>
      <vt:lpstr>Человек и информация</vt:lpstr>
      <vt:lpstr>Информационные процессы в технике</vt:lpstr>
      <vt:lpstr>Информационные процессы в технике</vt:lpstr>
      <vt:lpstr>Информационные технологии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Corvinis</cp:lastModifiedBy>
  <cp:revision>11</cp:revision>
  <dcterms:created xsi:type="dcterms:W3CDTF">2015-08-30T09:51:53Z</dcterms:created>
  <dcterms:modified xsi:type="dcterms:W3CDTF">2015-08-30T10:53:35Z</dcterms:modified>
</cp:coreProperties>
</file>