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832" autoAdjust="0"/>
    <p:restoredTop sz="94660"/>
  </p:normalViewPr>
  <p:slideViewPr>
    <p:cSldViewPr>
      <p:cViewPr varScale="1">
        <p:scale>
          <a:sx n="73" d="100"/>
          <a:sy n="73" d="100"/>
        </p:scale>
        <p:origin x="-96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2F391-77D3-4431-B256-F9EB25A7933E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EB72A-6D2D-4587-911A-44B2BC515F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4099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8077200" cy="3671902"/>
          </a:xfrm>
        </p:spPr>
        <p:txBody>
          <a:bodyPr/>
          <a:lstStyle/>
          <a:p>
            <a:pPr algn="ctr"/>
            <a:r>
              <a:rPr lang="ru-RU" dirty="0" smtClean="0"/>
              <a:t>Локальные </a:t>
            </a:r>
            <a:br>
              <a:rPr lang="ru-RU" dirty="0" smtClean="0"/>
            </a:br>
            <a:r>
              <a:rPr lang="ru-RU" dirty="0" smtClean="0"/>
              <a:t>компьютерные </a:t>
            </a:r>
            <a:br>
              <a:rPr lang="ru-RU" dirty="0" smtClean="0"/>
            </a:br>
            <a:r>
              <a:rPr lang="ru-RU" dirty="0" smtClean="0"/>
              <a:t>сети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Сегменты локальной сети, соединенные с помощью </a:t>
            </a:r>
            <a:r>
              <a:rPr lang="ru-RU" sz="3200" dirty="0" err="1" smtClean="0"/>
              <a:t>маршрутизатора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86322"/>
            <a:ext cx="9144000" cy="207167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Каждый компьютер или принтер, подключенный к локальной сети, должен иметь специальную плату (сетевой адаптер).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Основной </a:t>
            </a:r>
            <a:r>
              <a:rPr lang="ru-RU" dirty="0" smtClean="0"/>
              <a:t>функцией сетевого адаптера является передача и прием информации из сети</a:t>
            </a:r>
            <a:r>
              <a:rPr lang="ru-RU" dirty="0" smtClean="0"/>
              <a:t>.</a:t>
            </a:r>
            <a:endParaRPr lang="ru-RU" dirty="0" smtClean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5841" name="Object 1"/>
          <p:cNvGraphicFramePr>
            <a:graphicFrameLocks noChangeAspect="1"/>
          </p:cNvGraphicFramePr>
          <p:nvPr/>
        </p:nvGraphicFramePr>
        <p:xfrm>
          <a:off x="1142976" y="1571612"/>
          <a:ext cx="6643734" cy="3193112"/>
        </p:xfrm>
        <a:graphic>
          <a:graphicData uri="http://schemas.openxmlformats.org/presentationml/2006/ole">
            <p:oleObj spid="_x0000_s35841" name="Точечный рисунок" r:id="rId3" imgW="5896798" imgH="2838846" progId="Paint.Picture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Аппаратное и программное обеспечение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229600" cy="462560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проводных локальных сетях соединение компьютеров (сетевых адаптеров) между собой производится с помощью кабеля (обычно витой пары</a:t>
            </a:r>
            <a:r>
              <a:rPr lang="ru-RU" sz="2400" dirty="0" smtClean="0"/>
              <a:t>).</a:t>
            </a:r>
          </a:p>
          <a:p>
            <a:endParaRPr lang="ru-RU" sz="2400" dirty="0" smtClean="0"/>
          </a:p>
          <a:p>
            <a:r>
              <a:rPr lang="ru-RU" sz="2400" dirty="0" smtClean="0"/>
              <a:t>Кабели подключаются к сетевым адаптерам типа </a:t>
            </a:r>
            <a:r>
              <a:rPr lang="ru-RU" sz="2400" dirty="0" err="1" smtClean="0"/>
              <a:t>Ethernet</a:t>
            </a:r>
            <a:r>
              <a:rPr lang="ru-RU" sz="2400" dirty="0" smtClean="0"/>
              <a:t>, </a:t>
            </a:r>
            <a:r>
              <a:rPr lang="ru-RU" sz="2400" dirty="0" smtClean="0"/>
              <a:t>которые могут обеспечить скорость передачи данных по локальной сети 10 Мбит/с, 100 Мбит/с или 1000 Мбит/с.</a:t>
            </a:r>
          </a:p>
          <a:p>
            <a:endParaRPr lang="ru-RU" dirty="0"/>
          </a:p>
        </p:txBody>
      </p:sp>
      <p:pic>
        <p:nvPicPr>
          <p:cNvPr id="36866" name="Picture 2" descr="DGE-528T_B1_Image_Side_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257022"/>
            <a:ext cx="4572032" cy="260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Аппаратное и программное обеспечение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6429420" cy="5286387"/>
          </a:xfrm>
        </p:spPr>
        <p:txBody>
          <a:bodyPr>
            <a:normAutofit lnSpcReduction="10000"/>
          </a:bodyPr>
          <a:lstStyle/>
          <a:p>
            <a:r>
              <a:rPr lang="ru-RU" sz="2600" dirty="0" smtClean="0"/>
              <a:t>Для подключения к локальной сети портативных компьютеров </a:t>
            </a:r>
            <a:r>
              <a:rPr lang="ru-RU" sz="2600" dirty="0" smtClean="0"/>
              <a:t>используется </a:t>
            </a:r>
            <a:r>
              <a:rPr lang="ru-RU" sz="2600" dirty="0" smtClean="0"/>
              <a:t>беспроводное </a:t>
            </a:r>
            <a:r>
              <a:rPr lang="ru-RU" sz="2600" dirty="0" smtClean="0"/>
              <a:t>подключение.</a:t>
            </a:r>
          </a:p>
          <a:p>
            <a:endParaRPr lang="ru-RU" sz="2600" dirty="0" smtClean="0"/>
          </a:p>
          <a:p>
            <a:r>
              <a:rPr lang="ru-RU" sz="2600" dirty="0" smtClean="0"/>
              <a:t>Передача </a:t>
            </a:r>
            <a:r>
              <a:rPr lang="ru-RU" sz="2600" dirty="0" smtClean="0"/>
              <a:t>данных осуществляется с помощью электромагнитных волн</a:t>
            </a:r>
            <a:r>
              <a:rPr lang="ru-RU" sz="2600" dirty="0" smtClean="0"/>
              <a:t>.</a:t>
            </a:r>
          </a:p>
          <a:p>
            <a:r>
              <a:rPr lang="ru-RU" sz="2600" dirty="0" smtClean="0"/>
              <a:t> </a:t>
            </a:r>
          </a:p>
          <a:p>
            <a:r>
              <a:rPr lang="ru-RU" sz="2600" dirty="0" smtClean="0"/>
              <a:t>В </a:t>
            </a:r>
            <a:r>
              <a:rPr lang="ru-RU" sz="2600" dirty="0" smtClean="0"/>
              <a:t>беспроводных локальных сетях в качестве центрального сетевого устройства используется точка </a:t>
            </a:r>
            <a:r>
              <a:rPr lang="ru-RU" sz="2600" dirty="0" smtClean="0"/>
              <a:t>доступа.</a:t>
            </a:r>
          </a:p>
          <a:p>
            <a:endParaRPr lang="ru-RU" sz="2600" dirty="0" smtClean="0"/>
          </a:p>
          <a:p>
            <a:r>
              <a:rPr lang="ru-RU" sz="2600" dirty="0" smtClean="0"/>
              <a:t>Беспроводные </a:t>
            </a:r>
            <a:r>
              <a:rPr lang="ru-RU" sz="2600" dirty="0" smtClean="0"/>
              <a:t>сети типа </a:t>
            </a:r>
            <a:r>
              <a:rPr lang="ru-RU" sz="2600" dirty="0" err="1" smtClean="0"/>
              <a:t>Wi-Fi</a:t>
            </a:r>
            <a:r>
              <a:rPr lang="ru-RU" sz="2600" dirty="0" smtClean="0"/>
              <a:t> </a:t>
            </a:r>
            <a:r>
              <a:rPr lang="ru-RU" sz="2600" dirty="0" smtClean="0"/>
              <a:t>могут обеспечить скорость передачи данных до 54 </a:t>
            </a:r>
            <a:r>
              <a:rPr lang="ru-RU" sz="2600" dirty="0" smtClean="0"/>
              <a:t>Мбит/с.</a:t>
            </a:r>
            <a:endParaRPr lang="ru-RU" sz="2600" dirty="0" smtClean="0"/>
          </a:p>
          <a:p>
            <a:endParaRPr lang="ru-RU" dirty="0"/>
          </a:p>
        </p:txBody>
      </p:sp>
      <p:pic>
        <p:nvPicPr>
          <p:cNvPr id="37890" name="Picture 2" descr="9700d1282564515-trendnet-praesentiert-dual-band-300-mbps-wireless-n-access-point-tew-670ap-tew-670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571744"/>
            <a:ext cx="2621123" cy="191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Практическое занятие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Задача: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Передача </a:t>
            </a:r>
            <a:r>
              <a:rPr lang="ru-RU" dirty="0" smtClean="0"/>
              <a:t>данных через ADSL-соединение заняла 2 минуты. За это время был передан файл, размер которого 3 750 Кбайт. Определите минимальную скорость.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43050"/>
            <a:ext cx="8543956" cy="500066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ru-RU" sz="2800" dirty="0"/>
              <a:t>Стр. </a:t>
            </a:r>
            <a:r>
              <a:rPr lang="ru-RU" sz="2800" dirty="0" smtClean="0"/>
              <a:t>114-121.</a:t>
            </a:r>
            <a:endParaRPr lang="ru-RU" sz="2800" dirty="0"/>
          </a:p>
          <a:p>
            <a:pPr marL="118872" indent="0" algn="just">
              <a:spcAft>
                <a:spcPts val="0"/>
              </a:spcAft>
              <a:buNone/>
            </a:pPr>
            <a:endParaRPr lang="ru-RU" dirty="0" smtClean="0"/>
          </a:p>
          <a:p>
            <a:pPr marL="118872" indent="0" algn="just">
              <a:spcAft>
                <a:spcPts val="0"/>
              </a:spcAft>
              <a:buNone/>
            </a:pPr>
            <a:r>
              <a:rPr lang="ru-RU" sz="2800" dirty="0" smtClean="0"/>
              <a:t>Задача</a:t>
            </a:r>
            <a:r>
              <a:rPr lang="ru-RU" sz="2800" dirty="0" smtClean="0"/>
              <a:t>:</a:t>
            </a:r>
          </a:p>
          <a:p>
            <a:pPr marL="118872" indent="0" algn="just">
              <a:spcAft>
                <a:spcPts val="0"/>
              </a:spcAft>
              <a:buNone/>
            </a:pPr>
            <a:r>
              <a:rPr lang="ru-RU" sz="2800" dirty="0" smtClean="0"/>
              <a:t>Скорость передачи данных через ADSL- соединения равна 128000 бит/с. Через данное соединение передают файл размером 625 кбайт. определите время передачи файла в секундах.</a:t>
            </a:r>
            <a:endParaRPr lang="ru-RU" sz="2800" dirty="0" smtClean="0">
              <a:latin typeface="Times New Roman"/>
              <a:ea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Способы передачи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флэш-память,</a:t>
            </a:r>
          </a:p>
          <a:p>
            <a:r>
              <a:rPr lang="ru-RU" dirty="0" smtClean="0"/>
              <a:t>CD-диски</a:t>
            </a:r>
          </a:p>
          <a:p>
            <a:r>
              <a:rPr lang="ru-RU" dirty="0" smtClean="0"/>
              <a:t>DVD-диски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Однако перемещение носителя информации между компьютерами не всегда возможно и может занимать достаточно продолжительное время.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Возможности сетей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Сети </a:t>
            </a:r>
            <a:r>
              <a:rPr lang="ru-RU" dirty="0" smtClean="0"/>
              <a:t>предоставляют пользователям </a:t>
            </a:r>
            <a:r>
              <a:rPr lang="ru-RU" dirty="0" smtClean="0"/>
              <a:t>возможность:</a:t>
            </a:r>
          </a:p>
          <a:p>
            <a:r>
              <a:rPr lang="ru-RU" dirty="0" smtClean="0"/>
              <a:t>быстрого </a:t>
            </a:r>
            <a:r>
              <a:rPr lang="ru-RU" dirty="0" smtClean="0"/>
              <a:t>обмена </a:t>
            </a:r>
            <a:r>
              <a:rPr lang="ru-RU" dirty="0" smtClean="0"/>
              <a:t>информацией;</a:t>
            </a:r>
          </a:p>
          <a:p>
            <a:r>
              <a:rPr lang="ru-RU" dirty="0" smtClean="0"/>
              <a:t>совместного </a:t>
            </a:r>
            <a:r>
              <a:rPr lang="ru-RU" dirty="0" smtClean="0"/>
              <a:t>использования принтеров и других периферийных </a:t>
            </a:r>
            <a:r>
              <a:rPr lang="ru-RU" dirty="0" smtClean="0"/>
              <a:t>устройств;</a:t>
            </a:r>
          </a:p>
          <a:p>
            <a:r>
              <a:rPr lang="ru-RU" dirty="0" smtClean="0"/>
              <a:t>одновременной </a:t>
            </a:r>
            <a:r>
              <a:rPr lang="ru-RU" dirty="0" smtClean="0"/>
              <a:t>работы с документами.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Топология сетей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3"/>
            <a:ext cx="8229600" cy="482918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Общая схема соединения компьютеров в локальной сети называется </a:t>
            </a:r>
            <a:r>
              <a:rPr lang="ru-RU" b="1" dirty="0" smtClean="0"/>
              <a:t>топологией сети</a:t>
            </a:r>
            <a:r>
              <a:rPr lang="ru-RU" dirty="0" smtClean="0"/>
              <a:t>. 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небольших локальных сетях все компьютеры </a:t>
            </a:r>
            <a:r>
              <a:rPr lang="ru-RU" dirty="0" smtClean="0"/>
              <a:t>равноправны</a:t>
            </a:r>
            <a:r>
              <a:rPr lang="ru-RU" dirty="0" smtClean="0"/>
              <a:t>, т. е. пользователи самостоятельно решают, какие ресурсы своего компьютера </a:t>
            </a:r>
            <a:r>
              <a:rPr lang="ru-RU" dirty="0" smtClean="0"/>
              <a:t>сделать </a:t>
            </a:r>
            <a:r>
              <a:rPr lang="ru-RU" dirty="0" smtClean="0"/>
              <a:t>общедоступными по сети. 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43042" y="3071810"/>
            <a:ext cx="6215106" cy="71438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Одноранговые</a:t>
            </a:r>
            <a:r>
              <a:rPr lang="ru-RU" sz="2800" b="1" dirty="0" smtClean="0"/>
              <a:t> сети</a:t>
            </a:r>
            <a:endParaRPr lang="ru-RU" sz="2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Топология сетей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4043362" cy="462560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</a:t>
            </a:r>
            <a:r>
              <a:rPr lang="ru-RU" dirty="0" smtClean="0"/>
              <a:t>локальных </a:t>
            </a:r>
            <a:r>
              <a:rPr lang="ru-RU" dirty="0" smtClean="0"/>
              <a:t>сетях, включающих </a:t>
            </a:r>
            <a:r>
              <a:rPr lang="ru-RU" dirty="0" smtClean="0"/>
              <a:t>2-3 </a:t>
            </a:r>
            <a:r>
              <a:rPr lang="ru-RU" dirty="0" smtClean="0"/>
              <a:t>компьютера, для соединения компьютеров используется топология линейная шина. 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Все </a:t>
            </a:r>
            <a:r>
              <a:rPr lang="ru-RU" dirty="0" smtClean="0"/>
              <a:t>компьютеры подсоединяются к одному кабелю, а принтер — к одному из компьютеров.</a:t>
            </a:r>
          </a:p>
          <a:p>
            <a:endParaRPr lang="ru-RU" dirty="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4500562" y="2428868"/>
          <a:ext cx="4341986" cy="3286148"/>
        </p:xfrm>
        <a:graphic>
          <a:graphicData uri="http://schemas.openxmlformats.org/presentationml/2006/ole">
            <p:oleObj spid="_x0000_s26625" name="Точечный рисунок" r:id="rId3" imgW="4191585" imgH="3172268" progId="Paint.Picture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Топология сетей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775191"/>
            <a:ext cx="4357718" cy="486851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Локальная </a:t>
            </a:r>
            <a:r>
              <a:rPr lang="ru-RU" dirty="0" smtClean="0"/>
              <a:t>сеть с топологией </a:t>
            </a:r>
            <a:r>
              <a:rPr lang="ru-RU" dirty="0" smtClean="0"/>
              <a:t>звезда - из </a:t>
            </a:r>
            <a:r>
              <a:rPr lang="ru-RU" dirty="0" smtClean="0"/>
              <a:t>одного центрального сетевого устройства к каждому компьютеру подходит отдельный </a:t>
            </a:r>
            <a:r>
              <a:rPr lang="ru-RU" dirty="0" smtClean="0"/>
              <a:t>кабель.</a:t>
            </a:r>
          </a:p>
          <a:p>
            <a:endParaRPr lang="ru-RU" dirty="0" smtClean="0"/>
          </a:p>
          <a:p>
            <a:r>
              <a:rPr lang="ru-RU" dirty="0" smtClean="0"/>
              <a:t>Все </a:t>
            </a:r>
            <a:r>
              <a:rPr lang="ru-RU" dirty="0" smtClean="0"/>
              <a:t>компьютеры и сетевой принтер соединяются с концентратором или коммутатором, которые обеспечивают передачу данных между устройствами сети</a:t>
            </a:r>
            <a:endParaRPr lang="ru-RU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745" name="Object 1"/>
          <p:cNvGraphicFramePr>
            <a:graphicFrameLocks noChangeAspect="1"/>
          </p:cNvGraphicFramePr>
          <p:nvPr/>
        </p:nvGraphicFramePr>
        <p:xfrm>
          <a:off x="214282" y="2285992"/>
          <a:ext cx="4454670" cy="2571768"/>
        </p:xfrm>
        <a:graphic>
          <a:graphicData uri="http://schemas.openxmlformats.org/presentationml/2006/ole">
            <p:oleObj spid="_x0000_s31745" name="Точечный рисунок" r:id="rId3" imgW="5525271" imgH="3200000" progId="Paint.Picture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Топология сетей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4043362" cy="462560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Если </a:t>
            </a:r>
            <a:r>
              <a:rPr lang="ru-RU" dirty="0" smtClean="0"/>
              <a:t>к локальной сети подключено более 10 </a:t>
            </a:r>
            <a:r>
              <a:rPr lang="ru-RU" dirty="0" smtClean="0"/>
              <a:t>компьютеров используется сеть </a:t>
            </a:r>
            <a:r>
              <a:rPr lang="ru-RU" dirty="0" smtClean="0"/>
              <a:t>на основе сервера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 smtClean="0"/>
              <a:t>увеличения производительности, а также в целях обеспечения большей надежности хранения информации в сети выделяется мощный компьютер для хранения файлов и программных приложений</a:t>
            </a:r>
            <a:r>
              <a:rPr lang="ru-RU" dirty="0" smtClean="0"/>
              <a:t>. </a:t>
            </a:r>
            <a:r>
              <a:rPr lang="ru-RU" dirty="0" smtClean="0">
                <a:solidFill>
                  <a:srgbClr val="00B0F0"/>
                </a:solidFill>
              </a:rPr>
              <a:t>(</a:t>
            </a:r>
            <a:r>
              <a:rPr lang="ru-RU" dirty="0" smtClean="0">
                <a:solidFill>
                  <a:srgbClr val="00B0F0"/>
                </a:solidFill>
              </a:rPr>
              <a:t>Сервер)</a:t>
            </a:r>
            <a:endParaRPr lang="ru-RU" dirty="0" smtClean="0">
              <a:solidFill>
                <a:srgbClr val="00B0F0"/>
              </a:solidFill>
            </a:endParaRPr>
          </a:p>
          <a:p>
            <a:endParaRPr lang="ru-RU" dirty="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4429124" y="2285992"/>
          <a:ext cx="4381531" cy="2571768"/>
        </p:xfrm>
        <a:graphic>
          <a:graphicData uri="http://schemas.openxmlformats.org/presentationml/2006/ole">
            <p:oleObj spid="_x0000_s32771" name="Точечный рисунок" r:id="rId3" imgW="5504762" imgH="3228571" progId="Paint.Picture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Передача данных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1"/>
            <a:ext cx="8401080" cy="475775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Компьютеры</a:t>
            </a:r>
            <a:r>
              <a:rPr lang="ru-RU" dirty="0" smtClean="0"/>
              <a:t>, подключенные к локальной сети, обмениваются данными в форме небольших по информационному объему пакетов.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 smtClean="0"/>
              <a:t>повышения производительности и безопасности сети обеспечивается адресная передача пакетов, т. е. пакет передается не всем компьютерам сети, а только тому компьютеру, для которого он предназначен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Каждый </a:t>
            </a:r>
            <a:r>
              <a:rPr lang="ru-RU" dirty="0" smtClean="0"/>
              <a:t>пакет содержит адрес компьютера, которому он направлен.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Адресная передача данных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1643050"/>
            <a:ext cx="4000528" cy="150019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Коммутаторы </a:t>
            </a:r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 smtClean="0"/>
              <a:t>обеспечивают </a:t>
            </a:r>
            <a:r>
              <a:rPr lang="ru-RU" dirty="0" smtClean="0"/>
              <a:t>адресную передачу пакетов в пределах одного сегмента локальной сети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29190" y="1643050"/>
            <a:ext cx="3857652" cy="150019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Маршрутизаторы</a:t>
            </a:r>
          </a:p>
          <a:p>
            <a:pPr algn="ctr"/>
            <a:r>
              <a:rPr lang="ru-RU" dirty="0" smtClean="0"/>
              <a:t>обеспечивают адресную передачу пакетов</a:t>
            </a:r>
            <a:r>
              <a:rPr lang="ru-RU" dirty="0" smtClean="0"/>
              <a:t> </a:t>
            </a:r>
            <a:r>
              <a:rPr lang="ru-RU" dirty="0" smtClean="0"/>
              <a:t>в пределах всей локальной сети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3357562"/>
            <a:ext cx="4214842" cy="33575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just"/>
            <a:r>
              <a:rPr lang="ru-RU" dirty="0" smtClean="0"/>
              <a:t>Коммутатор хранит в памяти специальную </a:t>
            </a:r>
            <a:r>
              <a:rPr lang="ru-RU" dirty="0" smtClean="0"/>
              <a:t>таблицу (при включении она пуста), </a:t>
            </a:r>
            <a:r>
              <a:rPr lang="ru-RU" dirty="0" smtClean="0"/>
              <a:t>в которой указывается соответствие адресов компьютеров портам коммутатора. </a:t>
            </a:r>
            <a:endParaRPr lang="ru-RU" dirty="0" smtClean="0"/>
          </a:p>
          <a:p>
            <a:pPr indent="457200" algn="just"/>
            <a:r>
              <a:rPr lang="ru-RU" dirty="0" smtClean="0"/>
              <a:t>На </a:t>
            </a:r>
            <a:r>
              <a:rPr lang="ru-RU" dirty="0" smtClean="0"/>
              <a:t>основе анализа пакетов данных </a:t>
            </a:r>
            <a:r>
              <a:rPr lang="ru-RU" dirty="0" smtClean="0"/>
              <a:t>строится полная таблица </a:t>
            </a:r>
            <a:r>
              <a:rPr lang="ru-RU" dirty="0" smtClean="0"/>
              <a:t>для всех своих портов, в результате реализуется адресная передача пакетов данных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6314" y="3357562"/>
            <a:ext cx="4000528" cy="33575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just"/>
            <a:r>
              <a:rPr lang="ru-RU" dirty="0" smtClean="0"/>
              <a:t>Маршрутизатор для передачи пакетов данных в локальной сети, состоящей из нескольких сегментов, использует таблицу маршрутизации. </a:t>
            </a:r>
            <a:endParaRPr lang="ru-RU" dirty="0" smtClean="0"/>
          </a:p>
          <a:p>
            <a:pPr indent="457200" algn="just"/>
            <a:r>
              <a:rPr lang="ru-RU" dirty="0" smtClean="0"/>
              <a:t>Таблица состоит </a:t>
            </a:r>
            <a:r>
              <a:rPr lang="ru-RU" dirty="0" smtClean="0"/>
              <a:t>из маршрутов, в каждом из которых содержится адрес сегмента локальной сети и адрес компьютера-получателя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335</TotalTime>
  <Words>568</Words>
  <Application>Microsoft Office PowerPoint</Application>
  <PresentationFormat>Экран (4:3)</PresentationFormat>
  <Paragraphs>71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Модульная</vt:lpstr>
      <vt:lpstr>Изображение Paintbrush</vt:lpstr>
      <vt:lpstr>Локальные  компьютерные  сети</vt:lpstr>
      <vt:lpstr>Способы передачи информации</vt:lpstr>
      <vt:lpstr>Возможности сетей</vt:lpstr>
      <vt:lpstr>Топология сетей</vt:lpstr>
      <vt:lpstr>Топология сетей</vt:lpstr>
      <vt:lpstr>Топология сетей</vt:lpstr>
      <vt:lpstr>Топология сетей</vt:lpstr>
      <vt:lpstr>Передача данных</vt:lpstr>
      <vt:lpstr>Адресная передача данных</vt:lpstr>
      <vt:lpstr>Сегменты локальной сети, соединенные с помощью маршрутизатора</vt:lpstr>
      <vt:lpstr>Аппаратное и программное обеспечение</vt:lpstr>
      <vt:lpstr>Аппаратное и программное обеспечение</vt:lpstr>
      <vt:lpstr>Практическое занятие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 и  информационные процессы </dc:title>
  <dc:creator>Corvinis</dc:creator>
  <cp:lastModifiedBy>Corvinis</cp:lastModifiedBy>
  <cp:revision>74</cp:revision>
  <dcterms:created xsi:type="dcterms:W3CDTF">2015-08-30T09:51:53Z</dcterms:created>
  <dcterms:modified xsi:type="dcterms:W3CDTF">2016-01-30T16:33:29Z</dcterms:modified>
</cp:coreProperties>
</file>