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2" autoAdjust="0"/>
    <p:restoredTop sz="94660"/>
  </p:normalViewPr>
  <p:slideViewPr>
    <p:cSldViewPr>
      <p:cViewPr varScale="1">
        <p:scale>
          <a:sx n="53" d="100"/>
          <a:sy n="53" d="100"/>
        </p:scale>
        <p:origin x="66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F391-77D3-4431-B256-F9EB25A7933E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B72A-6D2D-4587-911A-44B2BC515F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9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8077200" cy="3671902"/>
          </a:xfrm>
        </p:spPr>
        <p:txBody>
          <a:bodyPr/>
          <a:lstStyle/>
          <a:p>
            <a:pPr algn="ctr"/>
            <a:r>
              <a:rPr lang="ru-RU" dirty="0" smtClean="0"/>
              <a:t>Кодирование </a:t>
            </a:r>
            <a:r>
              <a:rPr lang="ru-RU" dirty="0" smtClean="0"/>
              <a:t>числовой </a:t>
            </a:r>
            <a:r>
              <a:rPr lang="ru-RU" dirty="0"/>
              <a:t>информации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Практическое занятие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9168" y="1678773"/>
            <a:ext cx="9144000" cy="4846571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2. Осуществить </a:t>
            </a:r>
            <a:r>
              <a:rPr lang="ru-RU" dirty="0"/>
              <a:t>перевод </a:t>
            </a:r>
            <a:r>
              <a:rPr lang="ru-RU" dirty="0" smtClean="0"/>
              <a:t>чисел из двоичной, восьмеричной </a:t>
            </a:r>
            <a:r>
              <a:rPr lang="ru-RU" dirty="0"/>
              <a:t>и </a:t>
            </a:r>
            <a:r>
              <a:rPr lang="ru-RU" dirty="0" smtClean="0"/>
              <a:t>шестнадцатеричной системы счисления в десятичную:</a:t>
            </a:r>
          </a:p>
          <a:p>
            <a:pPr algn="just">
              <a:buClr>
                <a:srgbClr val="7030A0"/>
              </a:buClr>
            </a:pPr>
            <a:r>
              <a:rPr lang="ru-RU" dirty="0" smtClean="0"/>
              <a:t>10001111</a:t>
            </a:r>
            <a:r>
              <a:rPr lang="ru-RU" baseline="-25000" dirty="0" smtClean="0"/>
              <a:t>2</a:t>
            </a:r>
            <a:endParaRPr lang="ru-RU" baseline="-25000" dirty="0"/>
          </a:p>
          <a:p>
            <a:pPr algn="just">
              <a:buClr>
                <a:srgbClr val="7030A0"/>
              </a:buClr>
            </a:pPr>
            <a:r>
              <a:rPr lang="ru-RU" dirty="0" smtClean="0"/>
              <a:t>11100011</a:t>
            </a:r>
            <a:r>
              <a:rPr lang="ru-RU" baseline="-25000" dirty="0" smtClean="0"/>
              <a:t>2</a:t>
            </a:r>
          </a:p>
          <a:p>
            <a:pPr algn="just">
              <a:buClr>
                <a:srgbClr val="7030A0"/>
              </a:buClr>
            </a:pPr>
            <a:r>
              <a:rPr lang="ru-RU" dirty="0" smtClean="0"/>
              <a:t>77</a:t>
            </a:r>
            <a:r>
              <a:rPr lang="ru-RU" baseline="-25000" dirty="0" smtClean="0"/>
              <a:t>8</a:t>
            </a:r>
          </a:p>
          <a:p>
            <a:pPr algn="just">
              <a:buClr>
                <a:srgbClr val="7030A0"/>
              </a:buClr>
            </a:pPr>
            <a:r>
              <a:rPr lang="ru-RU" dirty="0" smtClean="0"/>
              <a:t>700</a:t>
            </a:r>
            <a:r>
              <a:rPr lang="ru-RU" baseline="-25000" dirty="0" smtClean="0"/>
              <a:t>8</a:t>
            </a:r>
          </a:p>
          <a:p>
            <a:pPr algn="just">
              <a:buClr>
                <a:srgbClr val="7030A0"/>
              </a:buClr>
            </a:pPr>
            <a:r>
              <a:rPr lang="ru-RU" dirty="0" smtClean="0"/>
              <a:t>176</a:t>
            </a:r>
            <a:r>
              <a:rPr lang="ru-RU" baseline="-25000" dirty="0" smtClean="0"/>
              <a:t>16</a:t>
            </a:r>
          </a:p>
          <a:p>
            <a:pPr algn="just">
              <a:buClr>
                <a:srgbClr val="7030A0"/>
              </a:buClr>
            </a:pPr>
            <a:r>
              <a:rPr lang="ru-RU" dirty="0" smtClean="0"/>
              <a:t>43</a:t>
            </a:r>
            <a:r>
              <a:rPr lang="en-US" dirty="0" smtClean="0"/>
              <a:t>D</a:t>
            </a:r>
            <a:r>
              <a:rPr lang="ru-RU" baseline="-25000" dirty="0" smtClean="0"/>
              <a:t>16</a:t>
            </a:r>
          </a:p>
          <a:p>
            <a:pPr marL="118872" indent="0" algn="just">
              <a:buNone/>
            </a:pP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9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543956" cy="500066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dirty="0"/>
              <a:t>Стр. </a:t>
            </a:r>
            <a:r>
              <a:rPr lang="ru-RU" dirty="0" smtClean="0"/>
              <a:t>91-69.</a:t>
            </a:r>
            <a:endParaRPr lang="ru-RU" dirty="0"/>
          </a:p>
          <a:p>
            <a:pPr marL="118872" indent="0" algn="just">
              <a:spcAft>
                <a:spcPts val="0"/>
              </a:spcAft>
              <a:buNone/>
            </a:pPr>
            <a:endParaRPr lang="ru-RU" dirty="0" smtClean="0"/>
          </a:p>
          <a:p>
            <a:pPr marL="118872" indent="0" algn="just">
              <a:buNone/>
            </a:pPr>
            <a:r>
              <a:rPr lang="ru-RU" dirty="0" smtClean="0"/>
              <a:t>Задание: </a:t>
            </a:r>
            <a:r>
              <a:rPr lang="ru-RU" dirty="0" smtClean="0"/>
              <a:t>осуществить </a:t>
            </a:r>
            <a:r>
              <a:rPr lang="ru-RU" dirty="0"/>
              <a:t>перевод числа 748 из десятичной в двоичную, восьмеричную и шестнадцатеричную систему счисления.</a:t>
            </a:r>
          </a:p>
          <a:p>
            <a:pPr marL="118872" indent="0" algn="just"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Системы счисления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Система счисления </a:t>
            </a:r>
            <a:r>
              <a:rPr lang="ru-RU" b="1" dirty="0"/>
              <a:t>— это знаковая система, в которой числа записываются по определенным правилам с помощью символов некоторого алфавита, называемых цифрами.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Системы счисления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11760" y="1556792"/>
            <a:ext cx="864096" cy="72008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012160" y="1556792"/>
            <a:ext cx="864096" cy="72008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scene3d>
            <a:camera prst="orthographicFront">
              <a:rot lat="0" lon="9000000" rev="0"/>
            </a:camera>
            <a:lightRig rig="threePt" dir="t"/>
          </a:scene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11560" y="2276872"/>
            <a:ext cx="3600400" cy="108012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Позиционные</a:t>
            </a:r>
            <a:endParaRPr lang="ru-RU" sz="2800" dirty="0"/>
          </a:p>
        </p:txBody>
      </p:sp>
      <p:sp>
        <p:nvSpPr>
          <p:cNvPr id="13" name="Овал 12"/>
          <p:cNvSpPr/>
          <p:nvPr/>
        </p:nvSpPr>
        <p:spPr>
          <a:xfrm>
            <a:off x="4860032" y="2276872"/>
            <a:ext cx="3600400" cy="108012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Непозиционные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1560" y="3645024"/>
            <a:ext cx="3600400" cy="2464248"/>
          </a:xfrm>
          <a:prstGeom prst="roundRect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количественное значение цифры зависит от ее положения в числе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0032" y="3630160"/>
            <a:ext cx="3600400" cy="2464248"/>
          </a:xfrm>
          <a:prstGeom prst="roundRect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количественное значение цифры </a:t>
            </a:r>
            <a:r>
              <a:rPr lang="ru-RU" sz="2400" dirty="0" smtClean="0"/>
              <a:t>не зависит </a:t>
            </a:r>
            <a:r>
              <a:rPr lang="ru-RU" sz="2400" dirty="0"/>
              <a:t>от ее положения в числе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Непозиционные системы счисления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63623"/>
            <a:ext cx="914400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Римская </a:t>
            </a:r>
            <a:r>
              <a:rPr lang="ru-RU" dirty="0"/>
              <a:t>система </a:t>
            </a:r>
            <a:r>
              <a:rPr lang="ru-RU" dirty="0" smtClean="0"/>
              <a:t>счисления </a:t>
            </a: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667602"/>
              </p:ext>
            </p:extLst>
          </p:nvPr>
        </p:nvGraphicFramePr>
        <p:xfrm>
          <a:off x="194026" y="2608973"/>
          <a:ext cx="8755947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Точечный рисунок" r:id="rId3" imgW="6257143" imgH="2371429" progId="Paint.Picture">
                  <p:embed/>
                </p:oleObj>
              </mc:Choice>
              <mc:Fallback>
                <p:oleObj name="Точечный рисунок" r:id="rId3" imgW="6257143" imgH="23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26" y="2608973"/>
                        <a:ext cx="8755947" cy="3312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Позиционные системы счисления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63623"/>
            <a:ext cx="9144000" cy="4357718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Позиционная </a:t>
            </a:r>
            <a:r>
              <a:rPr lang="ru-RU" dirty="0"/>
              <a:t>система счисления имеет определенный </a:t>
            </a:r>
            <a:r>
              <a:rPr lang="ru-RU" dirty="0">
                <a:solidFill>
                  <a:srgbClr val="7030A0"/>
                </a:solidFill>
              </a:rPr>
              <a:t>алфавит</a:t>
            </a:r>
            <a:r>
              <a:rPr lang="ru-RU" dirty="0"/>
              <a:t> цифр и основание</a:t>
            </a:r>
            <a:r>
              <a:rPr lang="ru-RU" dirty="0" smtClean="0"/>
              <a:t>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7030A0"/>
                </a:solidFill>
              </a:rPr>
              <a:t>Основание</a:t>
            </a:r>
            <a:r>
              <a:rPr lang="ru-RU" dirty="0"/>
              <a:t> системы равно количеству цифр (знаков) в ее алфавите</a:t>
            </a:r>
            <a:r>
              <a:rPr lang="ru-RU" dirty="0" smtClean="0"/>
              <a:t>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Позиция </a:t>
            </a:r>
            <a:r>
              <a:rPr lang="ru-RU" dirty="0"/>
              <a:t>цифры в числе называется </a:t>
            </a:r>
            <a:r>
              <a:rPr lang="ru-RU" dirty="0">
                <a:solidFill>
                  <a:srgbClr val="7030A0"/>
                </a:solidFill>
              </a:rPr>
              <a:t>разрядом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4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Позиционные системы счисления</a:t>
            </a: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284584"/>
              </p:ext>
            </p:extLst>
          </p:nvPr>
        </p:nvGraphicFramePr>
        <p:xfrm>
          <a:off x="21672" y="2492896"/>
          <a:ext cx="8994271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Точечный рисунок" r:id="rId3" imgW="6819048" imgH="1790476" progId="Paint.Picture">
                  <p:embed/>
                </p:oleObj>
              </mc:Choice>
              <mc:Fallback>
                <p:oleObj name="Точечный рисунок" r:id="rId3" imgW="6819048" imgH="17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72" y="2492896"/>
                        <a:ext cx="8994271" cy="2376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30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Позиционные системы счисления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9168" y="1678773"/>
            <a:ext cx="9144000" cy="1822235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Для перевода из одной системы счисления в десятичную систему счисления используют развернутую запись числа </a:t>
            </a: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170878"/>
              </p:ext>
            </p:extLst>
          </p:nvPr>
        </p:nvGraphicFramePr>
        <p:xfrm>
          <a:off x="204604" y="3771605"/>
          <a:ext cx="8906236" cy="412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Точечный рисунок" r:id="rId3" imgW="4525007" imgH="209524" progId="Paint.Picture">
                  <p:embed/>
                </p:oleObj>
              </mc:Choice>
              <mc:Fallback>
                <p:oleObj name="Точечный рисунок" r:id="rId3" imgW="4525007" imgH="20952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04" y="3771605"/>
                        <a:ext cx="8906236" cy="412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40034"/>
              </p:ext>
            </p:extLst>
          </p:nvPr>
        </p:nvGraphicFramePr>
        <p:xfrm>
          <a:off x="457199" y="5179780"/>
          <a:ext cx="7961539" cy="553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Точечный рисунок" r:id="rId5" imgW="3561905" imgH="247685" progId="Paint.Picture">
                  <p:embed/>
                </p:oleObj>
              </mc:Choice>
              <mc:Fallback>
                <p:oleObj name="Точечный рисунок" r:id="rId5" imgW="3561905" imgH="24768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5179780"/>
                        <a:ext cx="7961539" cy="553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661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Позиционные системы счисления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9168" y="1678773"/>
            <a:ext cx="9144000" cy="3838459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Для перевода из десятичной системы счисления в другую систему счисления используют деление числа на основание системы счисления до тех пор, пока остаток не станет меньше основания.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Полученные остатки записывают в обратном порядке.</a:t>
            </a: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7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Практическое занятие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9168" y="1678773"/>
            <a:ext cx="9144000" cy="4846571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ru-RU" dirty="0" smtClean="0"/>
              <a:t>1. Осуществить </a:t>
            </a:r>
            <a:r>
              <a:rPr lang="ru-RU" dirty="0"/>
              <a:t>перевод </a:t>
            </a:r>
            <a:r>
              <a:rPr lang="ru-RU" dirty="0" smtClean="0"/>
              <a:t>чисел из </a:t>
            </a:r>
            <a:r>
              <a:rPr lang="ru-RU" dirty="0"/>
              <a:t>десятичной в двоичную, восьмеричную и шестнадцатеричную систему </a:t>
            </a:r>
            <a:r>
              <a:rPr lang="ru-RU" dirty="0" smtClean="0"/>
              <a:t>счисления:</a:t>
            </a:r>
          </a:p>
          <a:p>
            <a:pPr algn="just">
              <a:buClr>
                <a:srgbClr val="7030A0"/>
              </a:buClr>
            </a:pPr>
            <a:r>
              <a:rPr lang="ru-RU" dirty="0" smtClean="0"/>
              <a:t>341</a:t>
            </a:r>
          </a:p>
          <a:p>
            <a:pPr algn="just">
              <a:buClr>
                <a:srgbClr val="7030A0"/>
              </a:buClr>
            </a:pPr>
            <a:r>
              <a:rPr lang="ru-RU" dirty="0" smtClean="0"/>
              <a:t>294</a:t>
            </a:r>
          </a:p>
          <a:p>
            <a:pPr algn="just">
              <a:buClr>
                <a:srgbClr val="7030A0"/>
              </a:buClr>
            </a:pPr>
            <a:r>
              <a:rPr lang="ru-RU" dirty="0" smtClean="0"/>
              <a:t>77</a:t>
            </a:r>
          </a:p>
          <a:p>
            <a:pPr algn="just">
              <a:buClr>
                <a:srgbClr val="7030A0"/>
              </a:buClr>
            </a:pPr>
            <a:r>
              <a:rPr lang="ru-RU" dirty="0" smtClean="0"/>
              <a:t>114</a:t>
            </a:r>
          </a:p>
          <a:p>
            <a:pPr marL="118872" indent="0" algn="just">
              <a:buNone/>
            </a:pP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12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394</TotalTime>
  <Words>218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Модульная</vt:lpstr>
      <vt:lpstr>Точечный рисунок</vt:lpstr>
      <vt:lpstr>Изображение Paintbrush</vt:lpstr>
      <vt:lpstr>Кодирование числовой информации</vt:lpstr>
      <vt:lpstr>Системы счисления</vt:lpstr>
      <vt:lpstr>Системы счисления</vt:lpstr>
      <vt:lpstr>Непозиционные системы счисления</vt:lpstr>
      <vt:lpstr>Позиционные системы счисления</vt:lpstr>
      <vt:lpstr>Позиционные системы счисления</vt:lpstr>
      <vt:lpstr>Позиционные системы счисления</vt:lpstr>
      <vt:lpstr>Позиционные системы счисления</vt:lpstr>
      <vt:lpstr>Практическое занятие</vt:lpstr>
      <vt:lpstr>Практическое занятие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и  информационные процессы </dc:title>
  <dc:creator>Corvinis</dc:creator>
  <cp:lastModifiedBy>Wika</cp:lastModifiedBy>
  <cp:revision>77</cp:revision>
  <dcterms:created xsi:type="dcterms:W3CDTF">2015-08-30T09:51:53Z</dcterms:created>
  <dcterms:modified xsi:type="dcterms:W3CDTF">2017-01-09T16:55:42Z</dcterms:modified>
</cp:coreProperties>
</file>