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4660"/>
  </p:normalViewPr>
  <p:slideViewPr>
    <p:cSldViewPr>
      <p:cViewPr varScale="1">
        <p:scale>
          <a:sx n="53" d="100"/>
          <a:sy n="53" d="100"/>
        </p:scale>
        <p:origin x="78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FEB72A-6D2D-4587-911A-44B2BC515F94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171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57298"/>
            <a:ext cx="8077200" cy="3671902"/>
          </a:xfrm>
        </p:spPr>
        <p:txBody>
          <a:bodyPr/>
          <a:lstStyle/>
          <a:p>
            <a:pPr algn="ctr"/>
            <a:r>
              <a:rPr lang="ru-RU" dirty="0" smtClean="0"/>
              <a:t>Кодирование </a:t>
            </a:r>
            <a:r>
              <a:rPr lang="ru-RU" dirty="0" smtClean="0"/>
              <a:t>звуковой </a:t>
            </a:r>
            <a:r>
              <a:rPr lang="ru-RU" dirty="0"/>
              <a:t>информации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Глубина кодирования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08176"/>
            <a:ext cx="8694680" cy="54498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Если известна глубина кодирования, то количество уровней громкости цифрового звука можно рассчитать по формуле:</a:t>
            </a:r>
          </a:p>
          <a:p>
            <a:pPr algn="ctr">
              <a:buNone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ru-RU" dirty="0">
                <a:solidFill>
                  <a:srgbClr val="FF0000"/>
                </a:solidFill>
              </a:rPr>
              <a:t> = 2</a:t>
            </a:r>
            <a:r>
              <a:rPr lang="en-US" baseline="30000" dirty="0" err="1">
                <a:solidFill>
                  <a:srgbClr val="FF0000"/>
                </a:solidFill>
              </a:rPr>
              <a:t>i</a:t>
            </a:r>
            <a:endParaRPr lang="ru-RU" baseline="30000" dirty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sz="2000" baseline="30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/>
              <a:t>Пример, глубина кодирования звука составляет 16 битов, тогда количество уровней громкости звука равно:</a:t>
            </a:r>
          </a:p>
          <a:p>
            <a:pPr algn="ctr">
              <a:buNone/>
            </a:pPr>
            <a:r>
              <a:rPr lang="en-US" dirty="0"/>
              <a:t>N</a:t>
            </a:r>
            <a:r>
              <a:rPr lang="ru-RU" dirty="0"/>
              <a:t> = 2</a:t>
            </a:r>
            <a:r>
              <a:rPr lang="en-US" baseline="30000" dirty="0" err="1"/>
              <a:t>i</a:t>
            </a:r>
            <a:r>
              <a:rPr lang="ru-RU" dirty="0"/>
              <a:t> = 2</a:t>
            </a:r>
            <a:r>
              <a:rPr lang="ru-RU" baseline="30000" dirty="0"/>
              <a:t>16</a:t>
            </a:r>
            <a:r>
              <a:rPr lang="ru-RU" dirty="0"/>
              <a:t> = 65 536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7972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Качество оцифрованного звука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694680" cy="48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Чем больше частота и глубина дискретизации звука, тем более качественным будет оцифрованный звук.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Необходимо помнить, что чем выше качество цифрового звука, тем больше информационный объем звукового файла.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7433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/>
              <a:t>Определение объема звукового файла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694680" cy="48691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/>
              <a:t>Размер цифрового </a:t>
            </a:r>
            <a:r>
              <a:rPr lang="ru-RU" b="1" dirty="0" smtClean="0"/>
              <a:t>аудиофайла </a:t>
            </a:r>
            <a:r>
              <a:rPr lang="ru-RU" b="1" dirty="0"/>
              <a:t>измеряется по формуле:     </a:t>
            </a: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A</a:t>
            </a:r>
            <a:r>
              <a:rPr lang="ru-RU" b="1" dirty="0"/>
              <a:t> = </a:t>
            </a:r>
            <a:r>
              <a:rPr lang="ru-RU" b="1" dirty="0" smtClean="0"/>
              <a:t>D*T*i*</a:t>
            </a:r>
            <a:r>
              <a:rPr lang="en-US" b="1" dirty="0" smtClean="0"/>
              <a:t>k</a:t>
            </a:r>
            <a:r>
              <a:rPr lang="ru-RU" b="1" dirty="0" smtClean="0"/>
              <a:t>,</a:t>
            </a:r>
          </a:p>
          <a:p>
            <a:pPr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 smtClean="0"/>
              <a:t>Где:</a:t>
            </a:r>
          </a:p>
          <a:p>
            <a:r>
              <a:rPr lang="ru-RU" dirty="0"/>
              <a:t> D – частота дискретизации (Гц),</a:t>
            </a:r>
          </a:p>
          <a:p>
            <a:r>
              <a:rPr lang="ru-RU" dirty="0"/>
              <a:t>T – время звучания или записи звука, </a:t>
            </a:r>
          </a:p>
          <a:p>
            <a:r>
              <a:rPr lang="ru-RU" dirty="0"/>
              <a:t>i - </a:t>
            </a:r>
            <a:r>
              <a:rPr lang="ru-RU" dirty="0" smtClean="0"/>
              <a:t>глубина кодирования звука,</a:t>
            </a:r>
          </a:p>
          <a:p>
            <a:r>
              <a:rPr lang="en-US" dirty="0" smtClean="0"/>
              <a:t>k – </a:t>
            </a:r>
            <a:r>
              <a:rPr lang="ru-RU" dirty="0" smtClean="0"/>
              <a:t>количество каналов.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296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964488" cy="5158332"/>
          </a:xfrm>
        </p:spPr>
        <p:txBody>
          <a:bodyPr>
            <a:noAutofit/>
          </a:bodyPr>
          <a:lstStyle/>
          <a:p>
            <a:pPr marL="118872" indent="0">
              <a:buNone/>
            </a:pPr>
            <a:r>
              <a:rPr lang="ru-RU" dirty="0" smtClean="0"/>
              <a:t>1. Оцените </a:t>
            </a:r>
            <a:r>
              <a:rPr lang="ru-RU" dirty="0"/>
              <a:t>информационный объём цифрового звукового стерео файла длительностью 20 секунд при глубине кодирования 16 бит и частоте дискретизации 10000 Гц? Результат представить в </a:t>
            </a:r>
            <a:r>
              <a:rPr lang="ru-RU" dirty="0" err="1"/>
              <a:t>Кбайтах</a:t>
            </a:r>
            <a:r>
              <a:rPr lang="ru-RU" dirty="0"/>
              <a:t>, округлить до сотых</a:t>
            </a:r>
            <a:r>
              <a:rPr lang="ru-RU" dirty="0" smtClean="0"/>
              <a:t>.</a:t>
            </a:r>
          </a:p>
          <a:p>
            <a:pPr marL="633222" indent="-514350">
              <a:buAutoNum type="arabicPeriod"/>
            </a:pPr>
            <a:endParaRPr lang="ru-RU" dirty="0"/>
          </a:p>
          <a:p>
            <a:pPr marL="118872" indent="0">
              <a:buNone/>
            </a:pPr>
            <a:r>
              <a:rPr lang="ru-RU" b="1" dirty="0"/>
              <a:t>2</a:t>
            </a:r>
            <a:r>
              <a:rPr lang="ru-RU" dirty="0"/>
              <a:t>. Определить размер (в байтах) цифрового аудиофайла, время звучания которого составляет 10 секунд при частоте дискретизации 22,05 кГц и разрешении 8 бит.</a:t>
            </a:r>
          </a:p>
          <a:p>
            <a:pPr marL="118872" indent="0">
              <a:buNone/>
            </a:pPr>
            <a:endParaRPr lang="ru-RU" sz="3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00066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dirty="0"/>
              <a:t>Стр. </a:t>
            </a:r>
            <a:r>
              <a:rPr lang="ru-RU" dirty="0"/>
              <a:t>72-76.</a:t>
            </a:r>
            <a:endParaRPr lang="ru-RU" dirty="0"/>
          </a:p>
          <a:p>
            <a:pPr marL="118872" indent="0" algn="just">
              <a:spcAft>
                <a:spcPts val="0"/>
              </a:spcAft>
              <a:buNone/>
            </a:pPr>
            <a:endParaRPr lang="ru-RU" dirty="0" smtClean="0"/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 smtClean="0"/>
              <a:t>Задача</a:t>
            </a:r>
            <a:r>
              <a:rPr lang="ru-RU" dirty="0"/>
              <a:t>: </a:t>
            </a:r>
            <a:r>
              <a:rPr lang="ru-RU" dirty="0"/>
              <a:t>Объем свободной памяти на диске — 5,25 Мб, разрядность звуковой платы — 16. Какова длительность звучания цифрового аудиофайла, записанного с частотой дискретизации 22,05 кГц?</a:t>
            </a:r>
            <a:endParaRPr lang="ru-RU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Звуковая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>
                <a:solidFill>
                  <a:srgbClr val="0070C0"/>
                </a:solidFill>
              </a:rPr>
              <a:t>Звук</a:t>
            </a:r>
            <a:r>
              <a:rPr lang="ru-RU" dirty="0"/>
              <a:t> – это распространяющаяся в воздухе, воде или другой среде волна (колебания воздуха или другой среды) с непрерывно меняющейся </a:t>
            </a:r>
            <a:r>
              <a:rPr lang="ru-RU" b="1" dirty="0">
                <a:solidFill>
                  <a:srgbClr val="0070C0"/>
                </a:solidFill>
              </a:rPr>
              <a:t>амплитудой </a:t>
            </a:r>
            <a:r>
              <a:rPr lang="ru-RU" dirty="0">
                <a:solidFill>
                  <a:srgbClr val="0070C0"/>
                </a:solidFill>
              </a:rPr>
              <a:t>и </a:t>
            </a:r>
            <a:r>
              <a:rPr lang="ru-RU" b="1" dirty="0">
                <a:solidFill>
                  <a:srgbClr val="0070C0"/>
                </a:solidFill>
              </a:rPr>
              <a:t>частотой</a:t>
            </a:r>
            <a:r>
              <a:rPr lang="ru-RU" b="1" dirty="0"/>
              <a:t>.</a:t>
            </a:r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/>
              <a:t>Человек воспринимает звуковые волны с помощью слуха в форме звука различной </a:t>
            </a:r>
            <a:r>
              <a:rPr lang="ru-RU" b="1" dirty="0">
                <a:solidFill>
                  <a:srgbClr val="0070C0"/>
                </a:solidFill>
              </a:rPr>
              <a:t>громкости </a:t>
            </a:r>
            <a:r>
              <a:rPr lang="ru-RU" dirty="0">
                <a:solidFill>
                  <a:srgbClr val="0070C0"/>
                </a:solidFill>
              </a:rPr>
              <a:t>и </a:t>
            </a:r>
            <a:r>
              <a:rPr lang="ru-RU" b="1" dirty="0">
                <a:solidFill>
                  <a:srgbClr val="0070C0"/>
                </a:solidFill>
              </a:rPr>
              <a:t>тона. </a:t>
            </a:r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/>
              <a:t>Чем больше амплитуда звуковой волны, тем громче звук, чем больше частота колебаний, тем выше тон звука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278" y="3284984"/>
            <a:ext cx="8786874" cy="2712472"/>
          </a:xfrm>
        </p:spPr>
        <p:txBody>
          <a:bodyPr/>
          <a:lstStyle/>
          <a:p>
            <a:pPr>
              <a:buNone/>
            </a:pPr>
            <a:r>
              <a:rPr lang="ru-RU" dirty="0"/>
              <a:t>Человеческое ухо воспринимает звук с частотой:</a:t>
            </a:r>
          </a:p>
          <a:p>
            <a:r>
              <a:rPr lang="ru-RU" dirty="0"/>
              <a:t>от 20 колебаний в секунду (низкий звук) </a:t>
            </a:r>
          </a:p>
          <a:p>
            <a:r>
              <a:rPr lang="ru-RU" dirty="0"/>
              <a:t>до 20 ООО колебаний в секунду (высокий звук</a:t>
            </a:r>
            <a:r>
              <a:rPr lang="ru-RU" dirty="0" smtClean="0"/>
              <a:t>).</a:t>
            </a:r>
            <a:endParaRPr lang="ru-RU" dirty="0"/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1857356" y="214290"/>
          <a:ext cx="5286412" cy="2661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Точечный рисунок" r:id="rId3" imgW="2781688" imgH="1400000" progId="Paint.Picture">
                  <p:embed/>
                </p:oleObj>
              </mc:Choice>
              <mc:Fallback>
                <p:oleObj name="Точечный рисунок" r:id="rId3" imgW="2781688" imgH="1400000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56" y="214290"/>
                        <a:ext cx="5286412" cy="26613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Звуковая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63623"/>
            <a:ext cx="9144000" cy="43577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Для измерения громкости звука применяется специальная единица </a:t>
            </a:r>
            <a:r>
              <a:rPr lang="ru-RU" dirty="0">
                <a:solidFill>
                  <a:srgbClr val="FF0000"/>
                </a:solidFill>
              </a:rPr>
              <a:t>децибел</a:t>
            </a:r>
            <a:r>
              <a:rPr lang="ru-RU" dirty="0"/>
              <a:t> (</a:t>
            </a:r>
            <a:r>
              <a:rPr lang="ru-RU" dirty="0">
                <a:solidFill>
                  <a:srgbClr val="FF0000"/>
                </a:solidFill>
              </a:rPr>
              <a:t>дБ</a:t>
            </a:r>
            <a:r>
              <a:rPr lang="ru-RU" dirty="0"/>
              <a:t>). </a:t>
            </a:r>
          </a:p>
          <a:p>
            <a:pPr>
              <a:buNone/>
            </a:pPr>
            <a:r>
              <a:rPr lang="ru-RU" dirty="0"/>
              <a:t>Уменьшение или увеличение громкости звука на 10 дБ соответствует уменьшению или увеличению амплитуды звука в 10 раз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6993103"/>
              </p:ext>
            </p:extLst>
          </p:nvPr>
        </p:nvGraphicFramePr>
        <p:xfrm>
          <a:off x="1197840" y="4149080"/>
          <a:ext cx="6748320" cy="25717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Точечный рисунок" r:id="rId3" imgW="5038095" imgH="1924319" progId="Paint.Picture">
                  <p:embed/>
                </p:oleObj>
              </mc:Choice>
              <mc:Fallback>
                <p:oleObj name="Точечный рисунок" r:id="rId3" imgW="5038095" imgH="1924319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840" y="4149080"/>
                        <a:ext cx="6748320" cy="25717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/>
              <a:t>Временная дискретизация звука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694680" cy="498564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Для того чтобы компьютер мог обрабатывать звук, непрерывный звуковой сигнал должен быть преобразован в </a:t>
            </a:r>
            <a:r>
              <a:rPr lang="ru-RU" dirty="0">
                <a:solidFill>
                  <a:srgbClr val="00B0F0"/>
                </a:solidFill>
              </a:rPr>
              <a:t>цифровую дискретную форму</a:t>
            </a:r>
            <a:r>
              <a:rPr lang="ru-RU" dirty="0"/>
              <a:t> с помощью </a:t>
            </a:r>
            <a:r>
              <a:rPr lang="ru-RU" dirty="0">
                <a:solidFill>
                  <a:srgbClr val="FF0000"/>
                </a:solidFill>
              </a:rPr>
              <a:t>временной дискретизации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Непрерывная звуковая волна разбивается на отдельные маленькие временные участки, причем для каждого такого участка устанавливается определенный уровень громкости.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dirty="0"/>
              <a:t>Временная дискретизация звука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694680" cy="52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Таким образом, непрерывная зависимость громкости звука от времени А(£) заменяется на дискретную последовательность уровней громкости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 lvl="0">
              <a:buNone/>
            </a:pPr>
            <a:r>
              <a:rPr lang="ru-RU" dirty="0"/>
              <a:t>На графике это выглядит как замена гладкой кривой на последовательность «ступенек</a:t>
            </a:r>
            <a:r>
              <a:rPr lang="ru-RU" dirty="0" smtClean="0"/>
              <a:t>».</a:t>
            </a:r>
            <a:endParaRPr lang="ru-RU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3124832"/>
              </p:ext>
            </p:extLst>
          </p:nvPr>
        </p:nvGraphicFramePr>
        <p:xfrm>
          <a:off x="2987824" y="3284984"/>
          <a:ext cx="3866772" cy="224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Точечный рисунок" r:id="rId3" imgW="2991268" imgH="1733333" progId="Paint.Picture">
                  <p:embed/>
                </p:oleObj>
              </mc:Choice>
              <mc:Fallback>
                <p:oleObj name="Точечный рисунок" r:id="rId3" imgW="2991268" imgH="17333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284984"/>
                        <a:ext cx="3866772" cy="2241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8782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Частота дискретизации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694680" cy="52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Для записи звука и его преобразования в цифровую форму используется </a:t>
            </a:r>
            <a:r>
              <a:rPr lang="ru-RU" dirty="0">
                <a:solidFill>
                  <a:srgbClr val="FF0000"/>
                </a:solidFill>
              </a:rPr>
              <a:t>микрофон,</a:t>
            </a:r>
            <a:r>
              <a:rPr lang="ru-RU" dirty="0"/>
              <a:t> подключенный к звуковой плате.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Качество полученного цифрового звука зависит от </a:t>
            </a:r>
            <a:r>
              <a:rPr lang="ru-RU" b="1" dirty="0">
                <a:solidFill>
                  <a:srgbClr val="FF0000"/>
                </a:solidFill>
              </a:rPr>
              <a:t>частоты дискретизации </a:t>
            </a:r>
            <a:r>
              <a:rPr lang="ru-RU" dirty="0"/>
              <a:t>(количества измерений громкости звука в единицу времени)</a:t>
            </a:r>
            <a:r>
              <a:rPr lang="ru-RU" b="1" dirty="0"/>
              <a:t>.</a:t>
            </a:r>
          </a:p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dirty="0"/>
              <a:t>Чем большее количество измерений производится за одну секунду, тем точнее «лесенка» цифрового звукового сигнала повторяет кривую аналогового сигнала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2595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Частота дискретизации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08176"/>
            <a:ext cx="8694680" cy="26642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Частота дискретизации звука </a:t>
            </a:r>
            <a:r>
              <a:rPr lang="ru-RU" dirty="0"/>
              <a:t>— это количество измерений громкости звука за одну секунду.</a:t>
            </a:r>
          </a:p>
          <a:p>
            <a:pPr>
              <a:buNone/>
            </a:pPr>
            <a:r>
              <a:rPr lang="ru-RU" dirty="0" smtClean="0"/>
              <a:t>Частота </a:t>
            </a:r>
            <a:r>
              <a:rPr lang="ru-RU" dirty="0"/>
              <a:t>дискретизации звука может лежать в диапазоне от 8000 до 48 ООО измерений громкости звука за одну секунду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Picture 2" descr="http://www.astro.tsu.ru/MT/text/img/2_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3712" y="3933056"/>
            <a:ext cx="3988488" cy="28388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3482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Глубина кодирования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08176"/>
            <a:ext cx="8694680" cy="544982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Каждой «ступеньке» присваивается определенный уровень громкости звука. </a:t>
            </a:r>
          </a:p>
          <a:p>
            <a:pPr>
              <a:buNone/>
            </a:pPr>
            <a:r>
              <a:rPr lang="ru-RU" dirty="0"/>
              <a:t>Уровни громкости звука можно рассматривать как набор </a:t>
            </a:r>
            <a:r>
              <a:rPr lang="ru-RU" i="1" dirty="0"/>
              <a:t>N </a:t>
            </a:r>
            <a:r>
              <a:rPr lang="ru-RU" dirty="0"/>
              <a:t>возможных состояний, для кодирования которых необходимо определенное количество информации I.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b="1" dirty="0">
                <a:solidFill>
                  <a:srgbClr val="FF0000"/>
                </a:solidFill>
              </a:rPr>
              <a:t>Глубина кодирования звука </a:t>
            </a:r>
            <a:r>
              <a:rPr lang="ru-RU" dirty="0"/>
              <a:t>— это количество информации, которое необходимо для кодирования дискретных уровней громкости цифрового звука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790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281</TotalTime>
  <Words>537</Words>
  <Application>Microsoft Office PowerPoint</Application>
  <PresentationFormat>Экран (4:3)</PresentationFormat>
  <Paragraphs>66</Paragraphs>
  <Slides>14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Модульная</vt:lpstr>
      <vt:lpstr>Точечный рисунок</vt:lpstr>
      <vt:lpstr>Кодирование звуковой информации</vt:lpstr>
      <vt:lpstr>Звуковая информация</vt:lpstr>
      <vt:lpstr>Презентация PowerPoint</vt:lpstr>
      <vt:lpstr>Звуковая информация</vt:lpstr>
      <vt:lpstr>Временная дискретизация звука</vt:lpstr>
      <vt:lpstr>Временная дискретизация звука</vt:lpstr>
      <vt:lpstr>Частота дискретизации</vt:lpstr>
      <vt:lpstr>Частота дискретизации</vt:lpstr>
      <vt:lpstr>Глубина кодирования</vt:lpstr>
      <vt:lpstr>Глубина кодирования</vt:lpstr>
      <vt:lpstr>Качество оцифрованного звука</vt:lpstr>
      <vt:lpstr>Определение объема звукового файла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67</cp:revision>
  <dcterms:created xsi:type="dcterms:W3CDTF">2015-08-30T09:51:53Z</dcterms:created>
  <dcterms:modified xsi:type="dcterms:W3CDTF">2016-12-11T14:40:57Z</dcterms:modified>
</cp:coreProperties>
</file>