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ka" initials="W" lastIdx="1" clrIdx="0">
    <p:extLst>
      <p:ext uri="{19B8F6BF-5375-455C-9EA6-DF929625EA0E}">
        <p15:presenceInfo xmlns:p15="http://schemas.microsoft.com/office/powerpoint/2012/main" userId="Wi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1D6B01"/>
    <a:srgbClr val="2FA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4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67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2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835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45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66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242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762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30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1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50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7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67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23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23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27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1D6B01"/>
            </a:gs>
            <a:gs pos="4000">
              <a:schemeClr val="accent1">
                <a:lumMod val="0"/>
                <a:lumOff val="100000"/>
              </a:schemeClr>
            </a:gs>
            <a:gs pos="100000">
              <a:srgbClr val="1D6B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423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1D6B01"/>
            </a:gs>
            <a:gs pos="3000">
              <a:srgbClr val="66FF33"/>
            </a:gs>
            <a:gs pos="100000">
              <a:srgbClr val="1D6B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568952" cy="338437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>Использование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>образовательных </a:t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>Интернет-ресурсов </a:t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>при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>формировании универсальных учебных действий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>на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>уроках информатики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797152"/>
            <a:ext cx="5714228" cy="14054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Власова Виктория Павловна,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Учитель информатики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МБОУ СОШ №2 г. Туймазы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56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1D6B01"/>
            </a:gs>
            <a:gs pos="4000">
              <a:srgbClr val="66FF33"/>
            </a:gs>
            <a:gs pos="100000">
              <a:srgbClr val="1D6B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16632"/>
            <a:ext cx="8840540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Урок-практикум с использованием Интернет-ресурсов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046" y="908720"/>
            <a:ext cx="457630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4467" y="3336189"/>
            <a:ext cx="4304037" cy="343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5004048" y="1128442"/>
            <a:ext cx="3528392" cy="1988024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5">
                  <a:shade val="88000"/>
                  <a:lumMod val="88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 биологических моделей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5000" y="4437112"/>
            <a:ext cx="3528392" cy="1988024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 химических моделей</a:t>
            </a:r>
          </a:p>
        </p:txBody>
      </p:sp>
    </p:spTree>
    <p:extLst>
      <p:ext uri="{BB962C8B-B14F-4D97-AF65-F5344CB8AC3E}">
        <p14:creationId xmlns:p14="http://schemas.microsoft.com/office/powerpoint/2010/main" val="1151262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1D6B01"/>
            </a:gs>
            <a:gs pos="4000">
              <a:srgbClr val="66FF33"/>
            </a:gs>
            <a:gs pos="100000">
              <a:srgbClr val="1D6B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16632"/>
            <a:ext cx="8840540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Урок-практикум с использованием Интернет-ресурсов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1052736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На этапе </a:t>
            </a:r>
            <a:r>
              <a:rPr lang="ru-RU" sz="2400" dirty="0"/>
              <a:t>анализа </a:t>
            </a:r>
            <a:r>
              <a:rPr lang="ru-RU" sz="2400" dirty="0"/>
              <a:t>результатов обучающиеся должны были правильно сформулировать и записать полученные результаты, подвести итоги выполненной работы. </a:t>
            </a:r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Фразы-подсказки: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/>
              <a:t>Указал(а) входные параметры...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/>
              <a:t>Проделал(а) следующую работу...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/>
              <a:t>Наблюдал(а) следующие изменения (реакции)...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/>
              <a:t>Построил(а) модели (объемных фигур, графиков функций)...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/>
              <a:t>Узнал(а) новое (факты, закономерности, свойства объектов)...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/>
              <a:t>Научился(ась) использовать...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/>
              <a:t>Закрепил(а) навыки (поиска информации</a:t>
            </a:r>
            <a:r>
              <a:rPr lang="ru-RU" sz="2400" dirty="0"/>
              <a:t>)...</a:t>
            </a:r>
            <a:endParaRPr lang="ru-RU" sz="2400" dirty="0"/>
          </a:p>
        </p:txBody>
      </p:sp>
      <p:pic>
        <p:nvPicPr>
          <p:cNvPr id="7170" name="Picture 2" descr="http://school008.ucoz.ru/Papka_1/documents/obraz_politika/PROGRAMMY/E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035" y="1772816"/>
            <a:ext cx="2992744" cy="233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349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1D6B01"/>
            </a:gs>
            <a:gs pos="4000">
              <a:srgbClr val="66FF33"/>
            </a:gs>
            <a:gs pos="100000">
              <a:srgbClr val="1D6B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84557" cy="792088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Преимущества урока с использованием Интернет-ресурсов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306" y="1359446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Преимущества:</a:t>
            </a:r>
          </a:p>
          <a:p>
            <a:endParaRPr lang="ru-RU" sz="24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/>
              <a:t>интеграция предмета информатика </a:t>
            </a:r>
            <a:r>
              <a:rPr lang="ru-RU" sz="2400" b="1" dirty="0"/>
              <a:t>с другими учебными </a:t>
            </a:r>
            <a:r>
              <a:rPr lang="ru-RU" sz="2400" b="1" dirty="0" smtClean="0"/>
              <a:t>предметами;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/>
              <a:t>профориентационный характер учебных занятий;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/>
              <a:t>совершенствуются </a:t>
            </a:r>
            <a:r>
              <a:rPr lang="ru-RU" sz="2400" b="1" dirty="0"/>
              <a:t>навыки </a:t>
            </a:r>
            <a:r>
              <a:rPr lang="ru-RU" sz="2400" b="1" dirty="0" smtClean="0"/>
              <a:t>обучающихся по работе </a:t>
            </a:r>
            <a:r>
              <a:rPr lang="ru-RU" sz="2400" b="1" dirty="0"/>
              <a:t>с </a:t>
            </a:r>
            <a:r>
              <a:rPr lang="ru-RU" sz="2400" b="1" dirty="0" smtClean="0"/>
              <a:t>информацией;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/>
              <a:t>отбор </a:t>
            </a:r>
            <a:r>
              <a:rPr lang="ru-RU" sz="2400" b="1" dirty="0"/>
              <a:t>и структурирование материала, представление информации разными </a:t>
            </a:r>
            <a:r>
              <a:rPr lang="ru-RU" sz="2400" b="1" dirty="0" smtClean="0"/>
              <a:t>способами;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/>
              <a:t>повышение общекультурного уровня обучающихся;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/>
              <a:t>стимулирование творческих способностей обучающихся;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/>
              <a:t>организация самостоятельной работы с учетом индивидуальных особенностей обучающихся;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/>
              <a:t>и др.</a:t>
            </a:r>
            <a:endParaRPr lang="ru-RU" sz="2400" b="1" dirty="0"/>
          </a:p>
        </p:txBody>
      </p:sp>
      <p:pic>
        <p:nvPicPr>
          <p:cNvPr id="12290" name="Picture 2" descr="http://rud.exdat.com/pars_docs/tw_refs/638/637317/637317_html_m12bc59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30" y="692696"/>
            <a:ext cx="2653346" cy="133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417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1D6B01"/>
            </a:gs>
            <a:gs pos="4000">
              <a:srgbClr val="66FF33"/>
            </a:gs>
            <a:gs pos="100000">
              <a:srgbClr val="1D6B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84557" cy="792088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Преимущества урока с использованием Интернет-ресурсов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информационно-коммуникационных технологий с использованием образовательных Интернет-ресурсов на уроках информатики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позволяет:</a:t>
            </a: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активизировать учебный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осуществлять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личностно-ориентированный подход в обучении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учащихся;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формирования у них способности к самостоятельному усвоению новых знаний 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умений;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дополнять и сочетать традиционные методы преподавания с новыми, использующими информационные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расширять возможности учащегося в самостоятельной учебной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работе;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формирования универсальных учебных действий обучающихся на уроках;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творческой деятельности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s://im1-tub-ru.yandex.net/i?id=0e866184f5ef151c8f3ef302c1f08b6f&amp;n=33&amp;h=215&amp;w=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967" y="5441736"/>
            <a:ext cx="1651498" cy="1099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494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568952" cy="338437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>Использование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>образовательных </a:t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>Интернет-ресурсов </a:t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>при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>формировании универсальных учебных действий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>на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>уроках информатики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797152"/>
            <a:ext cx="5714228" cy="14054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Власова Виктория Павловна,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Учитель информатики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МБОУ СОШ №2 г. Туймазы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13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1D6B01"/>
            </a:gs>
            <a:gs pos="4000">
              <a:srgbClr val="66FF33"/>
            </a:gs>
            <a:gs pos="100000">
              <a:srgbClr val="1D6B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480720" cy="792088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Роль интернета в сфере образования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09796"/>
            <a:ext cx="7703920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дополнительных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заданий;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подборка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тематических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изображений;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интересных фактов;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уже готовых он-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тестов;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т.д.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gmpr74.ru/upload/news_img_anons/l/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16" y="908720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nlytkarino.ru/upload/iblock/186/digitalclassr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978" y="4149080"/>
            <a:ext cx="3566562" cy="2441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64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1D6B01"/>
            </a:gs>
            <a:gs pos="4000">
              <a:srgbClr val="66FF33"/>
            </a:gs>
            <a:gs pos="100000">
              <a:srgbClr val="1D6B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44816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задачи современного образования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4" cy="4680520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совершенствования образования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развить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учащихся знания и навыки использования современной техники для осуществления учебной деятельности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информатики как учебного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предмета:</a:t>
            </a:r>
          </a:p>
          <a:p>
            <a:pPr marL="0" indent="0">
              <a:spcAft>
                <a:spcPts val="0"/>
              </a:spcAft>
              <a:buNone/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учащимся основные базовые понятия современной науки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привить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навыки работы на компьютере в качестве пользователя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способам индивидуального поиска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</a:t>
            </a:r>
          </a:p>
          <a:p>
            <a:pPr marL="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творческой переработки информации,</a:t>
            </a:r>
          </a:p>
          <a:p>
            <a:pPr marL="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грамотно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работать с различными носителями информации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914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1D6B01"/>
            </a:gs>
            <a:gs pos="4000">
              <a:srgbClr val="66FF33"/>
            </a:gs>
            <a:gs pos="100000">
              <a:srgbClr val="1D6B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80920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интернет в информационной культуре человека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76165"/>
            <a:ext cx="8496944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обучения: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оперативная передача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любые расстояния информации любого объема и вида;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 к различным источникам информации;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запрос информации по любому интересующему вопросу через поисковые системы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dubrava-detsad.moy.su/ssilki/co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72398"/>
            <a:ext cx="3252352" cy="2207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428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1D6B01"/>
            </a:gs>
            <a:gs pos="4000">
              <a:srgbClr val="66FF33"/>
            </a:gs>
            <a:gs pos="100000">
              <a:srgbClr val="1D6B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80920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интернет в организации учебных занятий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852" y="692696"/>
            <a:ext cx="8496944" cy="39304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Использовать Интернет-ресурсы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 проведении самостоятельных работ;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проведении контрольных тестовых работ;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 проведении уроков-практикумов;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проведении творческих и внеклассных занятий.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www.teropongbisnis.com/wp-content/uploads/2014/05/3-mei-2.Masalah-dengan-Mentor-Bisnis-3-Jurus-Ini-Akan-Menyelesaikanny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75030"/>
            <a:ext cx="2876090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2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1D6B01"/>
            </a:gs>
            <a:gs pos="4000">
              <a:srgbClr val="66FF33"/>
            </a:gs>
            <a:gs pos="100000">
              <a:srgbClr val="1D6B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80920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интернет в организации учебных занятий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117" y="2708920"/>
            <a:ext cx="8496944" cy="39304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организации уроков и мероприятий с использованием Интернет-ресурсов необходимо учитывать:</a:t>
            </a:r>
          </a:p>
          <a:p>
            <a:pPr marL="0" indent="0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особенности обучающихся,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подготовленности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имеющиеся условия компьютерного кабинета.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medina-center.ru/wp-content/uploads/2015/12/1TASS_586169-pic4_zoom-1000x1000-87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2736"/>
            <a:ext cx="2952328" cy="1960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820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1D6B01"/>
            </a:gs>
            <a:gs pos="4000">
              <a:srgbClr val="66FF33"/>
            </a:gs>
            <a:gs pos="100000">
              <a:srgbClr val="1D6B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16632"/>
            <a:ext cx="8840540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Урок-практикум с использованием Интернет-ресурсов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7" cy="5832648"/>
          </a:xfrm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Тема: </a:t>
            </a:r>
            <a:r>
              <a:rPr lang="ru-RU" sz="2400" dirty="0" smtClean="0"/>
              <a:t>“Использование </a:t>
            </a:r>
            <a:r>
              <a:rPr lang="ru-RU" sz="2400" dirty="0"/>
              <a:t>Интернет-ресурсов при исследовании интерактивных компьютерных моделей</a:t>
            </a:r>
            <a:r>
              <a:rPr lang="ru-RU" sz="2400" dirty="0" smtClean="0"/>
              <a:t>”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1200" dirty="0" smtClean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i="1" dirty="0">
                <a:solidFill>
                  <a:srgbClr val="FFFF00"/>
                </a:solidFill>
              </a:rPr>
              <a:t>Цель урока: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/>
              <a:t>определяет понятие модель, описывает этапы исследования моделей, производит тестирование интерактивных компьютерных моделей, используя образовательные </a:t>
            </a:r>
            <a:r>
              <a:rPr lang="ru-RU" sz="2400" dirty="0" smtClean="0"/>
              <a:t>Интернет-ресурсы.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1100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i="1" dirty="0">
                <a:solidFill>
                  <a:srgbClr val="FFFF00"/>
                </a:solidFill>
              </a:rPr>
              <a:t>Задачи:</a:t>
            </a:r>
            <a:endParaRPr lang="ru-RU" sz="2400" dirty="0">
              <a:solidFill>
                <a:srgbClr val="FFFF00"/>
              </a:solidFill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i="1" dirty="0"/>
              <a:t>Образовательные:</a:t>
            </a:r>
            <a:r>
              <a:rPr lang="ru-RU" sz="2000" dirty="0"/>
              <a:t> рассмотреть понятие модель, ознакомить с этапами построения моделей.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i="1" dirty="0"/>
              <a:t>Развивающая:</a:t>
            </a:r>
            <a:r>
              <a:rPr lang="ru-RU" sz="2000" dirty="0"/>
              <a:t> развитие навыков и умений информационно-поисковой деятельности, тестирования интерактивных компьютерных моделей в сети интернет, внимательности и воображения.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i="1" dirty="0"/>
              <a:t>Воспитательная:</a:t>
            </a:r>
            <a:r>
              <a:rPr lang="ru-RU" sz="2000" dirty="0"/>
              <a:t> воспитание интереса к предмету, расширение кругозора учащихся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21798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1D6B01"/>
            </a:gs>
            <a:gs pos="4000">
              <a:srgbClr val="66FF33"/>
            </a:gs>
            <a:gs pos="100000">
              <a:srgbClr val="1D6B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16632"/>
            <a:ext cx="8840540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Урок-практикум с использованием Интернет-ресурсов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850456"/>
              </p:ext>
            </p:extLst>
          </p:nvPr>
        </p:nvGraphicFramePr>
        <p:xfrm>
          <a:off x="107504" y="3159728"/>
          <a:ext cx="4176464" cy="3502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Точечный рисунок" r:id="rId3" imgW="5009524" imgH="4200000" progId="Paint.Picture">
                  <p:embed/>
                </p:oleObj>
              </mc:Choice>
              <mc:Fallback>
                <p:oleObj name="Точечный рисунок" r:id="rId3" imgW="5009524" imgH="4200000" progId="Paint.Picture">
                  <p:embed/>
                  <p:pic>
                    <p:nvPicPr>
                      <p:cNvPr id="3481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159728"/>
                        <a:ext cx="4176464" cy="35020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984" y="908720"/>
            <a:ext cx="4579410" cy="369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1052736"/>
            <a:ext cx="3528392" cy="1656184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5">
                  <a:shade val="88000"/>
                  <a:lumMod val="88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 астрономических моделей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53493" y="4910766"/>
            <a:ext cx="3528392" cy="1656184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5">
                  <a:shade val="88000"/>
                  <a:lumMod val="88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 алгебраических моделей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399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1D6B01"/>
            </a:gs>
            <a:gs pos="4000">
              <a:srgbClr val="66FF33"/>
            </a:gs>
            <a:gs pos="100000">
              <a:srgbClr val="1D6B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16632"/>
            <a:ext cx="8840540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Урок-практикум с использованием Интернет-ресурсов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764705"/>
            <a:ext cx="4176463" cy="337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4130" y="3501008"/>
            <a:ext cx="474236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4958576" y="1008928"/>
            <a:ext cx="3528392" cy="1988024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5">
                  <a:shade val="88000"/>
                  <a:lumMod val="88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 геометрических моделей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(стереометрия)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4419922"/>
            <a:ext cx="3528392" cy="1988024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5">
                  <a:shade val="88000"/>
                  <a:lumMod val="88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 геометрических моделей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(планиметрия)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1152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203</TotalTime>
  <Words>541</Words>
  <Application>Microsoft Office PowerPoint</Application>
  <PresentationFormat>Экран (4:3)</PresentationFormat>
  <Paragraphs>94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Franklin Gothic Demi</vt:lpstr>
      <vt:lpstr>Wingdings</vt:lpstr>
      <vt:lpstr>Небеса</vt:lpstr>
      <vt:lpstr>Точечный рисунок</vt:lpstr>
      <vt:lpstr>Использование образовательных  Интернет-ресурсов  при формировании универсальных учебных действий  на уроках информатики</vt:lpstr>
      <vt:lpstr>Роль интернета в сфере образования</vt:lpstr>
      <vt:lpstr>Основные задачи современного образования</vt:lpstr>
      <vt:lpstr>интернет в информационной культуре человека</vt:lpstr>
      <vt:lpstr>интернет в организации учебных занятий</vt:lpstr>
      <vt:lpstr>интернет в организации учебных занятий</vt:lpstr>
      <vt:lpstr>Урок-практикум с использованием Интернет-ресурсов</vt:lpstr>
      <vt:lpstr>Урок-практикум с использованием Интернет-ресурсов</vt:lpstr>
      <vt:lpstr>Урок-практикум с использованием Интернет-ресурсов</vt:lpstr>
      <vt:lpstr>Урок-практикум с использованием Интернет-ресурсов</vt:lpstr>
      <vt:lpstr>Урок-практикум с использованием Интернет-ресурсов</vt:lpstr>
      <vt:lpstr>Преимущества урока с использованием Интернет-ресурсов</vt:lpstr>
      <vt:lpstr>Преимущества урока с использованием Интернет-ресурсов</vt:lpstr>
      <vt:lpstr>Использование образовательных  Интернет-ресурсов  при формировании универсальных учебных действий  на уроках информатики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Corvinis</dc:creator>
  <cp:lastModifiedBy>Wika</cp:lastModifiedBy>
  <cp:revision>20</cp:revision>
  <dcterms:created xsi:type="dcterms:W3CDTF">2016-02-22T15:05:04Z</dcterms:created>
  <dcterms:modified xsi:type="dcterms:W3CDTF">2016-02-23T13:12:35Z</dcterms:modified>
</cp:coreProperties>
</file>