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  <p:sldId id="281" r:id="rId11"/>
    <p:sldId id="265" r:id="rId12"/>
    <p:sldId id="266" r:id="rId13"/>
    <p:sldId id="269" r:id="rId14"/>
    <p:sldId id="278" r:id="rId15"/>
    <p:sldId id="267" r:id="rId16"/>
    <p:sldId id="268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935"/>
    <a:srgbClr val="9BE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A764-C5E8-4506-B601-07805DFC5A7C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3581D-E13F-4911-93FA-8FC92448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0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581D-E13F-4911-93FA-8FC92448F4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9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5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2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5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5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9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2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8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8E94-C5B9-41DE-B16D-BF8F7B9CE520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911B-F265-4D71-B7B5-34D3625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89" y="265648"/>
            <a:ext cx="11153699" cy="62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48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45" y="391887"/>
            <a:ext cx="11968189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3250" y="2507937"/>
            <a:ext cx="2504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Создание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</a:rPr>
              <a:t>Учебных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</a:rPr>
              <a:t>ситуаций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1" y="443778"/>
            <a:ext cx="10890972" cy="60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0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391" y="113506"/>
            <a:ext cx="1388609" cy="1984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170" y="20100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Цели системно-деятельностного подхода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5355"/>
            <a:ext cx="11746523" cy="5568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/>
              <a:t>Системно-деятельностный подход нацелен на:</a:t>
            </a:r>
          </a:p>
          <a:p>
            <a:pPr marL="0" indent="0">
              <a:buNone/>
            </a:pPr>
            <a:endParaRPr lang="ru-RU" sz="2400" dirty="0"/>
          </a:p>
          <a:p>
            <a:pPr indent="228600" algn="just">
              <a:lnSpc>
                <a:spcPct val="100000"/>
              </a:lnSpc>
              <a:spcBef>
                <a:spcPts val="0"/>
              </a:spcBef>
              <a:buClr>
                <a:srgbClr val="279935"/>
              </a:buClr>
              <a:buFont typeface="Wingdings" panose="05000000000000000000" pitchFamily="2" charset="2"/>
              <a:buChar char="Ø"/>
            </a:pPr>
            <a:r>
              <a:rPr lang="ru-RU" sz="4400" dirty="0"/>
              <a:t>воспитание и развитие качества личности, отвечающих требованиям информационного общества;</a:t>
            </a:r>
          </a:p>
          <a:p>
            <a:pPr indent="228600" algn="just">
              <a:lnSpc>
                <a:spcPct val="100000"/>
              </a:lnSpc>
              <a:spcBef>
                <a:spcPts val="0"/>
              </a:spcBef>
              <a:buClr>
                <a:srgbClr val="279935"/>
              </a:buClr>
              <a:buFont typeface="Wingdings" panose="05000000000000000000" pitchFamily="2" charset="2"/>
              <a:buChar char="Ø"/>
            </a:pPr>
            <a:r>
              <a:rPr lang="ru-RU" sz="4400" dirty="0"/>
              <a:t>использование разнообразных форм и учет индивидуальных особенностей учащихся;</a:t>
            </a:r>
          </a:p>
          <a:p>
            <a:pPr indent="228600" algn="just">
              <a:lnSpc>
                <a:spcPct val="100000"/>
              </a:lnSpc>
              <a:spcBef>
                <a:spcPts val="0"/>
              </a:spcBef>
              <a:buClr>
                <a:srgbClr val="279935"/>
              </a:buClr>
              <a:buFont typeface="Wingdings" panose="05000000000000000000" pitchFamily="2" charset="2"/>
              <a:buChar char="Ø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8806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53464"/>
              </p:ext>
            </p:extLst>
          </p:nvPr>
        </p:nvGraphicFramePr>
        <p:xfrm>
          <a:off x="8859714" y="4310796"/>
          <a:ext cx="2394439" cy="245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Точечный рисунок" r:id="rId4" imgW="2629080" imgH="2695680" progId="Paint.Picture">
                  <p:embed/>
                </p:oleObj>
              </mc:Choice>
              <mc:Fallback>
                <p:oleObj name="Точечный рисунок" r:id="rId4" imgW="2629080" imgH="2695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59714" y="4310796"/>
                        <a:ext cx="2394439" cy="245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170" y="20100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Цели системно-деятельностного подхода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1526565"/>
            <a:ext cx="11746523" cy="5568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/>
              <a:t>Системно-деятельностный подход нацелен на:</a:t>
            </a:r>
          </a:p>
          <a:p>
            <a:pPr marL="0" indent="0">
              <a:buNone/>
            </a:pPr>
            <a:endParaRPr lang="ru-RU" sz="1800" dirty="0"/>
          </a:p>
          <a:p>
            <a:pPr indent="228600" algn="just">
              <a:lnSpc>
                <a:spcPct val="100000"/>
              </a:lnSpc>
              <a:spcBef>
                <a:spcPts val="0"/>
              </a:spcBef>
              <a:buClr>
                <a:srgbClr val="279935"/>
              </a:buClr>
              <a:buFont typeface="Wingdings" panose="05000000000000000000" pitchFamily="2" charset="2"/>
              <a:buChar char="Ø"/>
            </a:pPr>
            <a:r>
              <a:rPr lang="ru-RU" sz="4400" dirty="0"/>
              <a:t>развитие личности обучающегося в процессе самостоятельного  познания и освоения мира;</a:t>
            </a:r>
          </a:p>
          <a:p>
            <a:pPr indent="228600" algn="just">
              <a:lnSpc>
                <a:spcPct val="100000"/>
              </a:lnSpc>
              <a:spcBef>
                <a:spcPts val="0"/>
              </a:spcBef>
              <a:buClr>
                <a:srgbClr val="279935"/>
              </a:buClr>
              <a:buFont typeface="Wingdings" panose="05000000000000000000" pitchFamily="2" charset="2"/>
              <a:buChar char="Ø"/>
            </a:pPr>
            <a:r>
              <a:rPr lang="ru-RU" sz="4400" dirty="0"/>
              <a:t>развитие личности, на формирование гражданской идентичности.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304298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723" y="17755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Система дидактических принципов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4" y="1972041"/>
            <a:ext cx="11820292" cy="41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1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4054" y="1536151"/>
            <a:ext cx="5867400" cy="964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Типы уроков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81" y="673190"/>
            <a:ext cx="10706780" cy="61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7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78" y="0"/>
            <a:ext cx="11283462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уроков ведения нового знания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5421"/>
            <a:ext cx="12068818" cy="36315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94809" y="1195156"/>
            <a:ext cx="80791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Мотивация (самоопределение) </a:t>
            </a:r>
          </a:p>
          <a:p>
            <a:pPr algn="ctr"/>
            <a:r>
              <a:rPr lang="ru-RU" sz="4400" b="1" dirty="0"/>
              <a:t>к учебной деятельности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3242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78" y="0"/>
            <a:ext cx="11283462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уроков ведения нового 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7551" y="938663"/>
            <a:ext cx="795371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Актуализация и фиксирование </a:t>
            </a:r>
          </a:p>
          <a:p>
            <a:pPr algn="ctr"/>
            <a:r>
              <a:rPr lang="ru-RU" sz="4400" b="1" dirty="0"/>
              <a:t>индивидуального затруднения </a:t>
            </a:r>
          </a:p>
          <a:p>
            <a:pPr algn="ctr"/>
            <a:r>
              <a:rPr lang="ru-RU" sz="4400" b="1" dirty="0"/>
              <a:t>в пробном учебном действии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35" y="3062321"/>
            <a:ext cx="9266942" cy="36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8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78" y="0"/>
            <a:ext cx="11283462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уроков ведения нового 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3663" y="1223246"/>
            <a:ext cx="10922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Выявление места и причины затруднения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31" y="1992687"/>
            <a:ext cx="11129309" cy="461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3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78" y="0"/>
            <a:ext cx="11283462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уроков ведения нового 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035" y="1325563"/>
            <a:ext cx="11061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Построение проекта выхода из затруднения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0" y="2360781"/>
            <a:ext cx="11767228" cy="40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4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Системно-деятельностный подход – </a:t>
            </a:r>
            <a:br>
              <a:rPr lang="ru-RU" sz="3600" b="1" dirty="0"/>
            </a:br>
            <a:r>
              <a:rPr lang="ru-RU" sz="3600" b="1" dirty="0"/>
              <a:t>основа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61" y="2733218"/>
            <a:ext cx="11041877" cy="319585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4400" dirty="0"/>
              <a:t>Традиционной целью школьного образования многие годы являлось овладение системой знаний, составляющих основу наук.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508" y="0"/>
            <a:ext cx="2682061" cy="27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58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78" y="0"/>
            <a:ext cx="11283462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уроков ведения нового 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7830" y="1325563"/>
            <a:ext cx="8675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Реализация построенного проекта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77" y="2095004"/>
            <a:ext cx="11283463" cy="46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51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78" y="0"/>
            <a:ext cx="11283462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уроков ведения нового 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3611" y="1009895"/>
            <a:ext cx="934159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Первичное закрепление </a:t>
            </a:r>
          </a:p>
          <a:p>
            <a:pPr algn="ctr"/>
            <a:r>
              <a:rPr lang="ru-RU" sz="4400" b="1" dirty="0"/>
              <a:t>с проговариванием во внешней речи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17188"/>
            <a:ext cx="12059113" cy="36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8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78" y="0"/>
            <a:ext cx="11283462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уроков ведения нового 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1146" y="1009895"/>
            <a:ext cx="72065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Самостоятельная работа </a:t>
            </a:r>
          </a:p>
          <a:p>
            <a:pPr algn="ctr"/>
            <a:r>
              <a:rPr lang="ru-RU" sz="4400" b="1" dirty="0"/>
              <a:t>с самопроверкой по эталону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" y="2456445"/>
            <a:ext cx="11916443" cy="37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12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78" y="0"/>
            <a:ext cx="11283462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уроков ведения нового 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2352" y="1325563"/>
            <a:ext cx="108041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Включение в систему знаний и повторение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7" y="2095004"/>
            <a:ext cx="11866411" cy="4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2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78" y="0"/>
            <a:ext cx="11283462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уроков ведения нового 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4949" y="1325563"/>
            <a:ext cx="8458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Рефлексия учебной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7" y="2064734"/>
            <a:ext cx="12041498" cy="46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7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Внеурочная деятельность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690688"/>
            <a:ext cx="117443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84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64" y="444272"/>
            <a:ext cx="11508731" cy="58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0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3190"/>
            <a:ext cx="3790279" cy="37851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Системно-деятельностный подход – </a:t>
            </a:r>
            <a:br>
              <a:rPr lang="ru-RU" sz="3600" b="1" dirty="0"/>
            </a:br>
            <a:r>
              <a:rPr lang="ru-RU" sz="3600" b="1" dirty="0"/>
              <a:t>основа ФГОС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1800" y="2589910"/>
            <a:ext cx="8985739" cy="1644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Развитие </a:t>
            </a:r>
            <a:r>
              <a:rPr lang="ru-RU" sz="4400" b="1" dirty="0"/>
              <a:t>личности человека </a:t>
            </a:r>
            <a:r>
              <a:rPr lang="ru-RU" sz="4400" dirty="0"/>
              <a:t>– это развитие системы «человек – мир».</a:t>
            </a:r>
          </a:p>
        </p:txBody>
      </p:sp>
    </p:spTree>
    <p:extLst>
      <p:ext uri="{BB962C8B-B14F-4D97-AF65-F5344CB8AC3E}">
        <p14:creationId xmlns:p14="http://schemas.microsoft.com/office/powerpoint/2010/main" val="85275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889" y="765088"/>
            <a:ext cx="4506219" cy="17105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Системно-деятельностный подход – </a:t>
            </a:r>
            <a:br>
              <a:rPr lang="ru-RU" sz="3600" b="1" dirty="0"/>
            </a:br>
            <a:r>
              <a:rPr lang="ru-RU" sz="3600" b="1" dirty="0"/>
              <a:t>основа ФГОС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618" y="3176954"/>
            <a:ext cx="11614764" cy="368104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4400" b="1" dirty="0"/>
              <a:t>Системно-деятельностный подход </a:t>
            </a:r>
            <a:r>
              <a:rPr lang="ru-RU" sz="4400" dirty="0"/>
              <a:t>базируется на обеспечении соответствия учебной деятельности обучающихся их возрасту и индивидуальным особенностям.</a:t>
            </a:r>
          </a:p>
        </p:txBody>
      </p:sp>
    </p:spTree>
    <p:extLst>
      <p:ext uri="{BB962C8B-B14F-4D97-AF65-F5344CB8AC3E}">
        <p14:creationId xmlns:p14="http://schemas.microsoft.com/office/powerpoint/2010/main" val="348865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Системно-деятельностный подход – </a:t>
            </a:r>
            <a:br>
              <a:rPr lang="ru-RU" sz="3600" b="1" dirty="0"/>
            </a:br>
            <a:r>
              <a:rPr lang="ru-RU" sz="3600" b="1" dirty="0"/>
              <a:t>основа ФГОС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207" y="2757707"/>
            <a:ext cx="3514725" cy="4086225"/>
          </a:xfrm>
          <a:prstGeom prst="rect">
            <a:avLst/>
          </a:prstGeom>
        </p:spPr>
      </p:pic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7746" y="2429461"/>
            <a:ext cx="768462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400" dirty="0"/>
              <a:t>Суть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ru-RU" sz="4400" dirty="0"/>
              <a:t>деятельностного подхода заключается в переходе от информационного репродуктивного знания к знанию 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411280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077" y="7033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Системно-деятельностный подход – </a:t>
            </a:r>
            <a:br>
              <a:rPr lang="ru-RU" sz="3600" b="1" dirty="0"/>
            </a:br>
            <a:r>
              <a:rPr lang="ru-RU" sz="3600" b="1" dirty="0"/>
              <a:t>основа ФГОС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81" y="1395901"/>
            <a:ext cx="10619357" cy="50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5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41" y="691304"/>
            <a:ext cx="10521388" cy="568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62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581" y="1081088"/>
            <a:ext cx="5564065" cy="52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" y="224448"/>
            <a:ext cx="6425994" cy="6633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370" y="224448"/>
            <a:ext cx="7274169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Системно-деятельностный подход – </a:t>
            </a:r>
            <a:br>
              <a:rPr lang="ru-RU" sz="3600" b="1" dirty="0"/>
            </a:br>
            <a:r>
              <a:rPr lang="ru-RU" sz="3600" b="1" dirty="0"/>
              <a:t>основа ФГОС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1168" y="2227385"/>
            <a:ext cx="9360877" cy="3574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/>
              <a:t>Система – совокупность взаимосвязанных и взаимозависимых компонентов, образующих единство и целостность.</a:t>
            </a:r>
          </a:p>
        </p:txBody>
      </p:sp>
    </p:spTree>
    <p:extLst>
      <p:ext uri="{BB962C8B-B14F-4D97-AF65-F5344CB8AC3E}">
        <p14:creationId xmlns:p14="http://schemas.microsoft.com/office/powerpoint/2010/main" val="3702374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251</Words>
  <Application>Microsoft Office PowerPoint</Application>
  <PresentationFormat>Широкоэкранный</PresentationFormat>
  <Paragraphs>52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Точечный рисунок</vt:lpstr>
      <vt:lpstr>Презентация PowerPoint</vt:lpstr>
      <vt:lpstr>Системно-деятельностный подход –  основа ФГОС</vt:lpstr>
      <vt:lpstr>Системно-деятельностный подход –  основа ФГОС</vt:lpstr>
      <vt:lpstr>Системно-деятельностный подход –  основа ФГОС</vt:lpstr>
      <vt:lpstr>Системно-деятельностный подход –  основа ФГОС</vt:lpstr>
      <vt:lpstr>Системно-деятельностный подход –  основа ФГОС</vt:lpstr>
      <vt:lpstr>Презентация PowerPoint</vt:lpstr>
      <vt:lpstr>Структура деятельности</vt:lpstr>
      <vt:lpstr>Системно-деятельностный подход –  основа ФГОС</vt:lpstr>
      <vt:lpstr>Презентация PowerPoint</vt:lpstr>
      <vt:lpstr>Презентация PowerPoint</vt:lpstr>
      <vt:lpstr>Цели системно-деятельностного подхода</vt:lpstr>
      <vt:lpstr>Цели системно-деятельностного подхода</vt:lpstr>
      <vt:lpstr>Система дидактических принципов</vt:lpstr>
      <vt:lpstr>Презентация PowerPoint</vt:lpstr>
      <vt:lpstr>Структура уроков ведения нового знания</vt:lpstr>
      <vt:lpstr>Структура уроков ведения нового знания</vt:lpstr>
      <vt:lpstr>Структура уроков ведения нового знания</vt:lpstr>
      <vt:lpstr>Структура уроков ведения нового знания</vt:lpstr>
      <vt:lpstr>Структура уроков ведения нового знания</vt:lpstr>
      <vt:lpstr>Структура уроков ведения нового знания</vt:lpstr>
      <vt:lpstr>Структура уроков ведения нового знания</vt:lpstr>
      <vt:lpstr>Структура уроков ведения нового знания</vt:lpstr>
      <vt:lpstr>Структура уроков ведения нового знания</vt:lpstr>
      <vt:lpstr>Внеурочная деятельность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Системно-деятельностный подход  на уроках информатики  и во внеурочное время</dc:title>
  <dc:creator>Виктория Власова</dc:creator>
  <cp:lastModifiedBy>User</cp:lastModifiedBy>
  <cp:revision>36</cp:revision>
  <dcterms:created xsi:type="dcterms:W3CDTF">2016-10-24T13:51:01Z</dcterms:created>
  <dcterms:modified xsi:type="dcterms:W3CDTF">2017-01-15T11:31:18Z</dcterms:modified>
</cp:coreProperties>
</file>